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258" r:id="rId2"/>
    <p:sldId id="259" r:id="rId3"/>
    <p:sldId id="369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05" r:id="rId15"/>
    <p:sldId id="290" r:id="rId16"/>
    <p:sldId id="291" r:id="rId17"/>
    <p:sldId id="292" r:id="rId18"/>
    <p:sldId id="293" r:id="rId19"/>
    <p:sldId id="294" r:id="rId20"/>
    <p:sldId id="295" r:id="rId21"/>
    <p:sldId id="277" r:id="rId22"/>
    <p:sldId id="278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288" r:id="rId33"/>
    <p:sldId id="306" r:id="rId34"/>
    <p:sldId id="307" r:id="rId35"/>
    <p:sldId id="308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266" r:id="rId54"/>
    <p:sldId id="261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40" r:id="rId79"/>
    <p:sldId id="341" r:id="rId80"/>
    <p:sldId id="342" r:id="rId81"/>
    <p:sldId id="343" r:id="rId82"/>
    <p:sldId id="344" r:id="rId83"/>
    <p:sldId id="380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  <p:sldId id="329" r:id="rId96"/>
    <p:sldId id="280" r:id="rId97"/>
    <p:sldId id="281" r:id="rId98"/>
    <p:sldId id="282" r:id="rId99"/>
    <p:sldId id="283" r:id="rId100"/>
    <p:sldId id="284" r:id="rId101"/>
    <p:sldId id="285" r:id="rId102"/>
    <p:sldId id="286" r:id="rId103"/>
    <p:sldId id="287" r:id="rId104"/>
    <p:sldId id="289" r:id="rId105"/>
    <p:sldId id="366" r:id="rId106"/>
    <p:sldId id="360" r:id="rId107"/>
    <p:sldId id="361" r:id="rId108"/>
    <p:sldId id="362" r:id="rId109"/>
    <p:sldId id="363" r:id="rId110"/>
    <p:sldId id="364" r:id="rId111"/>
    <p:sldId id="368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1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5C1629-52A9-464D-BABF-B7E5A1D7E97D}" type="doc">
      <dgm:prSet loTypeId="urn:diagrams.loki3.com/TabbedArc+Icon" loCatId="officeonline" qsTypeId="urn:microsoft.com/office/officeart/2005/8/quickstyle/3d3" qsCatId="3D" csTypeId="urn:microsoft.com/office/officeart/2005/8/colors/accent1_2" csCatId="accent1" phldr="1"/>
      <dgm:spPr/>
    </dgm:pt>
    <dgm:pt modelId="{D5B575B7-3423-4DB8-B2A5-BEB570AD9F2B}">
      <dgm:prSet phldrT="[Text]"/>
      <dgm:spPr/>
      <dgm:t>
        <a:bodyPr/>
        <a:lstStyle/>
        <a:p>
          <a:r>
            <a:rPr lang="en-US" dirty="0"/>
            <a:t>AXI</a:t>
          </a:r>
        </a:p>
      </dgm:t>
    </dgm:pt>
    <dgm:pt modelId="{B983F1A9-ED8B-40DD-A4C3-3EF2A511CE3A}" type="parTrans" cxnId="{D495E4F2-B0BD-4610-948E-3C70C7939A08}">
      <dgm:prSet/>
      <dgm:spPr/>
      <dgm:t>
        <a:bodyPr/>
        <a:lstStyle/>
        <a:p>
          <a:endParaRPr lang="en-US"/>
        </a:p>
      </dgm:t>
    </dgm:pt>
    <dgm:pt modelId="{1B211941-EEAA-47E8-987C-825C0979F7CF}" type="sibTrans" cxnId="{D495E4F2-B0BD-4610-948E-3C70C7939A08}">
      <dgm:prSet/>
      <dgm:spPr/>
      <dgm:t>
        <a:bodyPr/>
        <a:lstStyle/>
        <a:p>
          <a:endParaRPr lang="en-US"/>
        </a:p>
      </dgm:t>
    </dgm:pt>
    <dgm:pt modelId="{972C8042-A209-4C8A-8F7C-A394880B7253}">
      <dgm:prSet phldrT="[Text]"/>
      <dgm:spPr/>
      <dgm:t>
        <a:bodyPr/>
        <a:lstStyle/>
        <a:p>
          <a:r>
            <a:rPr lang="en-US" dirty="0"/>
            <a:t>HMC Physical Layer (transceiver) interface</a:t>
          </a:r>
        </a:p>
      </dgm:t>
    </dgm:pt>
    <dgm:pt modelId="{0AB76D51-0A79-4A2E-8E63-5666E033A85A}" type="parTrans" cxnId="{C5A4E470-9A79-4500-9483-6D4D304F027F}">
      <dgm:prSet/>
      <dgm:spPr/>
      <dgm:t>
        <a:bodyPr/>
        <a:lstStyle/>
        <a:p>
          <a:endParaRPr lang="en-US"/>
        </a:p>
      </dgm:t>
    </dgm:pt>
    <dgm:pt modelId="{28025B52-31C0-4544-A6FC-28E98AE7CAA9}" type="sibTrans" cxnId="{C5A4E470-9A79-4500-9483-6D4D304F027F}">
      <dgm:prSet/>
      <dgm:spPr/>
      <dgm:t>
        <a:bodyPr/>
        <a:lstStyle/>
        <a:p>
          <a:endParaRPr lang="en-US"/>
        </a:p>
      </dgm:t>
    </dgm:pt>
    <dgm:pt modelId="{A06D8415-0094-4324-A7EB-B0346F0CD0B7}">
      <dgm:prSet phldrT="[Text]"/>
      <dgm:spPr/>
      <dgm:t>
        <a:bodyPr/>
        <a:lstStyle/>
        <a:p>
          <a:r>
            <a:rPr lang="en-US" dirty="0"/>
            <a:t>System Interface</a:t>
          </a:r>
        </a:p>
      </dgm:t>
    </dgm:pt>
    <dgm:pt modelId="{347F2D9A-C1EA-48E8-97D1-2FA277F89659}" type="parTrans" cxnId="{C96F0A12-B412-4915-8893-53AFE6BEA3FA}">
      <dgm:prSet/>
      <dgm:spPr/>
      <dgm:t>
        <a:bodyPr/>
        <a:lstStyle/>
        <a:p>
          <a:endParaRPr lang="en-US"/>
        </a:p>
      </dgm:t>
    </dgm:pt>
    <dgm:pt modelId="{F7DF0FDD-9896-4F76-8D4B-C246C0133EDF}" type="sibTrans" cxnId="{C96F0A12-B412-4915-8893-53AFE6BEA3FA}">
      <dgm:prSet/>
      <dgm:spPr/>
      <dgm:t>
        <a:bodyPr/>
        <a:lstStyle/>
        <a:p>
          <a:endParaRPr lang="en-US"/>
        </a:p>
      </dgm:t>
    </dgm:pt>
    <dgm:pt modelId="{89422F99-F354-4B5D-9B56-99599510BF9C}">
      <dgm:prSet phldrT="[Text]"/>
      <dgm:spPr/>
      <dgm:t>
        <a:bodyPr/>
        <a:lstStyle/>
        <a:p>
          <a:r>
            <a:rPr lang="en-US" dirty="0"/>
            <a:t>HMC Interface</a:t>
          </a:r>
        </a:p>
      </dgm:t>
    </dgm:pt>
    <dgm:pt modelId="{18BC2CDE-D631-44D9-8D1E-6C6E6AB5A969}" type="parTrans" cxnId="{7B9DCA7C-EFE4-401D-AB2C-AF1E0B0D7635}">
      <dgm:prSet/>
      <dgm:spPr/>
      <dgm:t>
        <a:bodyPr/>
        <a:lstStyle/>
        <a:p>
          <a:endParaRPr lang="en-US"/>
        </a:p>
      </dgm:t>
    </dgm:pt>
    <dgm:pt modelId="{8282B799-3304-4582-B9A2-FAA2B65EC570}" type="sibTrans" cxnId="{7B9DCA7C-EFE4-401D-AB2C-AF1E0B0D7635}">
      <dgm:prSet/>
      <dgm:spPr/>
      <dgm:t>
        <a:bodyPr/>
        <a:lstStyle/>
        <a:p>
          <a:endParaRPr lang="en-US"/>
        </a:p>
      </dgm:t>
    </dgm:pt>
    <dgm:pt modelId="{82DE96C8-2D53-457E-A4F3-0EC81C5D855B}">
      <dgm:prSet phldrT="[Text]"/>
      <dgm:spPr/>
      <dgm:t>
        <a:bodyPr/>
        <a:lstStyle/>
        <a:p>
          <a:r>
            <a:rPr lang="en-US" dirty="0"/>
            <a:t>Register File Interface</a:t>
          </a:r>
        </a:p>
      </dgm:t>
    </dgm:pt>
    <dgm:pt modelId="{6E4D0860-A7D2-45DA-A583-1C653B020CEE}" type="parTrans" cxnId="{E055D2BC-5F05-448C-9A35-59F4CC440E8E}">
      <dgm:prSet/>
      <dgm:spPr/>
      <dgm:t>
        <a:bodyPr/>
        <a:lstStyle/>
        <a:p>
          <a:endParaRPr lang="en-US"/>
        </a:p>
      </dgm:t>
    </dgm:pt>
    <dgm:pt modelId="{F7A16F56-4975-465F-ABAD-645FA90D8AAA}" type="sibTrans" cxnId="{E055D2BC-5F05-448C-9A35-59F4CC440E8E}">
      <dgm:prSet/>
      <dgm:spPr/>
      <dgm:t>
        <a:bodyPr/>
        <a:lstStyle/>
        <a:p>
          <a:endParaRPr lang="en-US"/>
        </a:p>
      </dgm:t>
    </dgm:pt>
    <dgm:pt modelId="{63A75B5E-021A-4309-937D-CC64ADE0C15F}" type="pres">
      <dgm:prSet presAssocID="{9F5C1629-52A9-464D-BABF-B7E5A1D7E97D}" presName="Name0" presStyleCnt="0">
        <dgm:presLayoutVars>
          <dgm:dir/>
          <dgm:resizeHandles val="exact"/>
        </dgm:presLayoutVars>
      </dgm:prSet>
      <dgm:spPr/>
    </dgm:pt>
    <dgm:pt modelId="{F27DB204-EB82-484E-84B8-789789087262}" type="pres">
      <dgm:prSet presAssocID="{D5B575B7-3423-4DB8-B2A5-BEB570AD9F2B}" presName="twoplus" presStyleLbl="node1" presStyleIdx="0" presStyleCnt="5">
        <dgm:presLayoutVars>
          <dgm:bulletEnabled val="1"/>
        </dgm:presLayoutVars>
      </dgm:prSet>
      <dgm:spPr/>
    </dgm:pt>
    <dgm:pt modelId="{A51189B0-0315-4DCE-B25D-50A43A6D99FD}" type="pres">
      <dgm:prSet presAssocID="{972C8042-A209-4C8A-8F7C-A394880B7253}" presName="twoplus" presStyleLbl="node1" presStyleIdx="1" presStyleCnt="5">
        <dgm:presLayoutVars>
          <dgm:bulletEnabled val="1"/>
        </dgm:presLayoutVars>
      </dgm:prSet>
      <dgm:spPr/>
    </dgm:pt>
    <dgm:pt modelId="{92412DE7-F58B-4BE4-B447-369B9AB5CCBE}" type="pres">
      <dgm:prSet presAssocID="{A06D8415-0094-4324-A7EB-B0346F0CD0B7}" presName="twoplus" presStyleLbl="node1" presStyleIdx="2" presStyleCnt="5">
        <dgm:presLayoutVars>
          <dgm:bulletEnabled val="1"/>
        </dgm:presLayoutVars>
      </dgm:prSet>
      <dgm:spPr/>
    </dgm:pt>
    <dgm:pt modelId="{F0B270F9-BA8F-42A5-8464-598B3B1B12FC}" type="pres">
      <dgm:prSet presAssocID="{89422F99-F354-4B5D-9B56-99599510BF9C}" presName="twoplus" presStyleLbl="node1" presStyleIdx="3" presStyleCnt="5">
        <dgm:presLayoutVars>
          <dgm:bulletEnabled val="1"/>
        </dgm:presLayoutVars>
      </dgm:prSet>
      <dgm:spPr/>
    </dgm:pt>
    <dgm:pt modelId="{3BC7B218-C9D7-478E-A328-CC3FC650B3B5}" type="pres">
      <dgm:prSet presAssocID="{82DE96C8-2D53-457E-A4F3-0EC81C5D855B}" presName="twoplus" presStyleLbl="node1" presStyleIdx="4" presStyleCnt="5">
        <dgm:presLayoutVars>
          <dgm:bulletEnabled val="1"/>
        </dgm:presLayoutVars>
      </dgm:prSet>
      <dgm:spPr/>
    </dgm:pt>
  </dgm:ptLst>
  <dgm:cxnLst>
    <dgm:cxn modelId="{C96F0A12-B412-4915-8893-53AFE6BEA3FA}" srcId="{9F5C1629-52A9-464D-BABF-B7E5A1D7E97D}" destId="{A06D8415-0094-4324-A7EB-B0346F0CD0B7}" srcOrd="2" destOrd="0" parTransId="{347F2D9A-C1EA-48E8-97D1-2FA277F89659}" sibTransId="{F7DF0FDD-9896-4F76-8D4B-C246C0133EDF}"/>
    <dgm:cxn modelId="{4AF53E6F-A8C7-4083-B1C1-9AFEE6FF83E6}" type="presOf" srcId="{972C8042-A209-4C8A-8F7C-A394880B7253}" destId="{A51189B0-0315-4DCE-B25D-50A43A6D99FD}" srcOrd="0" destOrd="0" presId="urn:diagrams.loki3.com/TabbedArc+Icon"/>
    <dgm:cxn modelId="{C5A4E470-9A79-4500-9483-6D4D304F027F}" srcId="{9F5C1629-52A9-464D-BABF-B7E5A1D7E97D}" destId="{972C8042-A209-4C8A-8F7C-A394880B7253}" srcOrd="1" destOrd="0" parTransId="{0AB76D51-0A79-4A2E-8E63-5666E033A85A}" sibTransId="{28025B52-31C0-4544-A6FC-28E98AE7CAA9}"/>
    <dgm:cxn modelId="{7B9DCA7C-EFE4-401D-AB2C-AF1E0B0D7635}" srcId="{9F5C1629-52A9-464D-BABF-B7E5A1D7E97D}" destId="{89422F99-F354-4B5D-9B56-99599510BF9C}" srcOrd="3" destOrd="0" parTransId="{18BC2CDE-D631-44D9-8D1E-6C6E6AB5A969}" sibTransId="{8282B799-3304-4582-B9A2-FAA2B65EC570}"/>
    <dgm:cxn modelId="{BB8B38A9-C4C7-46A4-A09D-5180B507F465}" type="presOf" srcId="{82DE96C8-2D53-457E-A4F3-0EC81C5D855B}" destId="{3BC7B218-C9D7-478E-A328-CC3FC650B3B5}" srcOrd="0" destOrd="0" presId="urn:diagrams.loki3.com/TabbedArc+Icon"/>
    <dgm:cxn modelId="{25D575AC-D094-468D-9B9C-F57B4FB219F8}" type="presOf" srcId="{89422F99-F354-4B5D-9B56-99599510BF9C}" destId="{F0B270F9-BA8F-42A5-8464-598B3B1B12FC}" srcOrd="0" destOrd="0" presId="urn:diagrams.loki3.com/TabbedArc+Icon"/>
    <dgm:cxn modelId="{E055D2BC-5F05-448C-9A35-59F4CC440E8E}" srcId="{9F5C1629-52A9-464D-BABF-B7E5A1D7E97D}" destId="{82DE96C8-2D53-457E-A4F3-0EC81C5D855B}" srcOrd="4" destOrd="0" parTransId="{6E4D0860-A7D2-45DA-A583-1C653B020CEE}" sibTransId="{F7A16F56-4975-465F-ABAD-645FA90D8AAA}"/>
    <dgm:cxn modelId="{19FD8BBE-0A2B-4B69-880D-401962C12A12}" type="presOf" srcId="{9F5C1629-52A9-464D-BABF-B7E5A1D7E97D}" destId="{63A75B5E-021A-4309-937D-CC64ADE0C15F}" srcOrd="0" destOrd="0" presId="urn:diagrams.loki3.com/TabbedArc+Icon"/>
    <dgm:cxn modelId="{8ED09ADA-B9F8-4177-BF1F-BEDA1EA9ED09}" type="presOf" srcId="{A06D8415-0094-4324-A7EB-B0346F0CD0B7}" destId="{92412DE7-F58B-4BE4-B447-369B9AB5CCBE}" srcOrd="0" destOrd="0" presId="urn:diagrams.loki3.com/TabbedArc+Icon"/>
    <dgm:cxn modelId="{7FFD32E8-347D-4DC8-963D-2AF83C9946A2}" type="presOf" srcId="{D5B575B7-3423-4DB8-B2A5-BEB570AD9F2B}" destId="{F27DB204-EB82-484E-84B8-789789087262}" srcOrd="0" destOrd="0" presId="urn:diagrams.loki3.com/TabbedArc+Icon"/>
    <dgm:cxn modelId="{D495E4F2-B0BD-4610-948E-3C70C7939A08}" srcId="{9F5C1629-52A9-464D-BABF-B7E5A1D7E97D}" destId="{D5B575B7-3423-4DB8-B2A5-BEB570AD9F2B}" srcOrd="0" destOrd="0" parTransId="{B983F1A9-ED8B-40DD-A4C3-3EF2A511CE3A}" sibTransId="{1B211941-EEAA-47E8-987C-825C0979F7CF}"/>
    <dgm:cxn modelId="{0E2C5489-3007-4385-BDD3-CD317FA9B975}" type="presParOf" srcId="{63A75B5E-021A-4309-937D-CC64ADE0C15F}" destId="{F27DB204-EB82-484E-84B8-789789087262}" srcOrd="0" destOrd="0" presId="urn:diagrams.loki3.com/TabbedArc+Icon"/>
    <dgm:cxn modelId="{F0651443-035B-4A36-9F46-D8D1EE4971AF}" type="presParOf" srcId="{63A75B5E-021A-4309-937D-CC64ADE0C15F}" destId="{A51189B0-0315-4DCE-B25D-50A43A6D99FD}" srcOrd="1" destOrd="0" presId="urn:diagrams.loki3.com/TabbedArc+Icon"/>
    <dgm:cxn modelId="{6F8527D0-83F2-4AEB-A9FF-F126A91F3B47}" type="presParOf" srcId="{63A75B5E-021A-4309-937D-CC64ADE0C15F}" destId="{92412DE7-F58B-4BE4-B447-369B9AB5CCBE}" srcOrd="2" destOrd="0" presId="urn:diagrams.loki3.com/TabbedArc+Icon"/>
    <dgm:cxn modelId="{35C30F9C-C287-43B4-9F50-E6F7FBFC15D3}" type="presParOf" srcId="{63A75B5E-021A-4309-937D-CC64ADE0C15F}" destId="{F0B270F9-BA8F-42A5-8464-598B3B1B12FC}" srcOrd="3" destOrd="0" presId="urn:diagrams.loki3.com/TabbedArc+Icon"/>
    <dgm:cxn modelId="{A0B3D315-375D-4D8E-B0D5-4803091A88F8}" type="presParOf" srcId="{63A75B5E-021A-4309-937D-CC64ADE0C15F}" destId="{3BC7B218-C9D7-478E-A328-CC3FC650B3B5}" srcOrd="4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BA397B-3EF2-4883-BAA5-A48E9270F3DB}" type="doc">
      <dgm:prSet loTypeId="urn:microsoft.com/office/officeart/2005/8/layout/cycle6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B2A596-37A4-493A-8822-7BD0432348B2}">
      <dgm:prSet phldrT="[Text]"/>
      <dgm:spPr/>
      <dgm:t>
        <a:bodyPr/>
        <a:lstStyle/>
        <a:p>
          <a:r>
            <a:rPr lang="en-US" b="1" dirty="0">
              <a:ln w="12700">
                <a:solidFill>
                  <a:schemeClr val="bg1"/>
                </a:solidFill>
              </a:ln>
              <a:solidFill>
                <a:schemeClr val="tx1"/>
              </a:solidFill>
            </a:rPr>
            <a:t>AXI-Interface Pins</a:t>
          </a:r>
        </a:p>
      </dgm:t>
    </dgm:pt>
    <dgm:pt modelId="{C55603D3-323C-44F1-A580-20BEC709C74C}" type="parTrans" cxnId="{B566DB9F-1539-43C0-B8C3-B739DFAD4FB4}">
      <dgm:prSet/>
      <dgm:spPr/>
      <dgm:t>
        <a:bodyPr/>
        <a:lstStyle/>
        <a:p>
          <a:endParaRPr lang="en-US"/>
        </a:p>
      </dgm:t>
    </dgm:pt>
    <dgm:pt modelId="{60D3FE7F-740C-4105-B28D-09EE7BB7AFF4}" type="sibTrans" cxnId="{B566DB9F-1539-43C0-B8C3-B739DFAD4FB4}">
      <dgm:prSet/>
      <dgm:spPr/>
      <dgm:t>
        <a:bodyPr/>
        <a:lstStyle/>
        <a:p>
          <a:endParaRPr lang="en-US"/>
        </a:p>
      </dgm:t>
    </dgm:pt>
    <dgm:pt modelId="{56EB6E0C-8ED3-4642-8CA3-2545A3730B5B}">
      <dgm:prSet phldrT="[Text]" custT="1"/>
      <dgm:spPr/>
      <dgm:t>
        <a:bodyPr/>
        <a:lstStyle/>
        <a:p>
          <a:r>
            <a:rPr lang="en-US" sz="1600" b="1" dirty="0"/>
            <a:t>TVALID</a:t>
          </a:r>
          <a:r>
            <a:rPr lang="en-US" sz="1600" dirty="0"/>
            <a:t> </a:t>
          </a:r>
          <a:r>
            <a:rPr lang="en-US" sz="1400" dirty="0"/>
            <a:t>[1 bit]</a:t>
          </a:r>
        </a:p>
      </dgm:t>
    </dgm:pt>
    <dgm:pt modelId="{7A233B98-0AA2-4CD0-899B-903BD856C3C0}" type="parTrans" cxnId="{B6F601A5-B97C-448F-B2AE-2E344E72B9E7}">
      <dgm:prSet/>
      <dgm:spPr/>
      <dgm:t>
        <a:bodyPr/>
        <a:lstStyle/>
        <a:p>
          <a:endParaRPr lang="en-US"/>
        </a:p>
      </dgm:t>
    </dgm:pt>
    <dgm:pt modelId="{616A0EF7-2EF8-4116-9B33-57E5131263B9}" type="sibTrans" cxnId="{B6F601A5-B97C-448F-B2AE-2E344E72B9E7}">
      <dgm:prSet/>
      <dgm:spPr/>
      <dgm:t>
        <a:bodyPr/>
        <a:lstStyle/>
        <a:p>
          <a:endParaRPr lang="en-US"/>
        </a:p>
      </dgm:t>
    </dgm:pt>
    <dgm:pt modelId="{04AAA805-6316-47D8-BB3E-42207A271C7E}">
      <dgm:prSet phldrT="[Text]" custT="1"/>
      <dgm:spPr/>
      <dgm:t>
        <a:bodyPr/>
        <a:lstStyle/>
        <a:p>
          <a:r>
            <a:rPr lang="en-US" sz="1700" b="1" dirty="0"/>
            <a:t>TDATA </a:t>
          </a:r>
          <a:r>
            <a:rPr lang="en-US" sz="1200" dirty="0"/>
            <a:t>[FPW*FLIT_SIZE]</a:t>
          </a:r>
        </a:p>
      </dgm:t>
    </dgm:pt>
    <dgm:pt modelId="{B280A899-DD58-4841-99D4-BA35E6A5E8A3}" type="parTrans" cxnId="{A728B2AF-76F6-48D1-B2CD-A1E2DCABEAAE}">
      <dgm:prSet/>
      <dgm:spPr/>
      <dgm:t>
        <a:bodyPr/>
        <a:lstStyle/>
        <a:p>
          <a:endParaRPr lang="en-US"/>
        </a:p>
      </dgm:t>
    </dgm:pt>
    <dgm:pt modelId="{84C75863-A192-4EC2-A461-7CE0E8AA634F}" type="sibTrans" cxnId="{A728B2AF-76F6-48D1-B2CD-A1E2DCABEAAE}">
      <dgm:prSet/>
      <dgm:spPr/>
      <dgm:t>
        <a:bodyPr/>
        <a:lstStyle/>
        <a:p>
          <a:endParaRPr lang="en-US"/>
        </a:p>
      </dgm:t>
    </dgm:pt>
    <dgm:pt modelId="{B240F5C1-B1E2-4AFB-A7B3-D27C31265BB3}">
      <dgm:prSet phldrT="[Text]" custT="1"/>
      <dgm:spPr/>
      <dgm:t>
        <a:bodyPr/>
        <a:lstStyle/>
        <a:p>
          <a:r>
            <a:rPr lang="en-US" sz="1500" b="1" dirty="0"/>
            <a:t>TUSER</a:t>
          </a:r>
          <a:r>
            <a:rPr lang="en-US" sz="1500" dirty="0"/>
            <a:t> </a:t>
          </a:r>
          <a:r>
            <a:rPr lang="en-US" sz="1050" dirty="0"/>
            <a:t>[NUM_DATA_BYTES bit]</a:t>
          </a:r>
        </a:p>
      </dgm:t>
    </dgm:pt>
    <dgm:pt modelId="{50E0E847-856B-48F6-B688-AB9C7DD1830B}" type="parTrans" cxnId="{2A54798E-45A0-484E-A619-BF20CE1C4B51}">
      <dgm:prSet/>
      <dgm:spPr/>
      <dgm:t>
        <a:bodyPr/>
        <a:lstStyle/>
        <a:p>
          <a:endParaRPr lang="en-US"/>
        </a:p>
      </dgm:t>
    </dgm:pt>
    <dgm:pt modelId="{992212D1-590E-4925-8AAC-5F4BCE21F01A}" type="sibTrans" cxnId="{2A54798E-45A0-484E-A619-BF20CE1C4B51}">
      <dgm:prSet/>
      <dgm:spPr/>
      <dgm:t>
        <a:bodyPr/>
        <a:lstStyle/>
        <a:p>
          <a:endParaRPr lang="en-US"/>
        </a:p>
      </dgm:t>
    </dgm:pt>
    <dgm:pt modelId="{DE8B8BE4-A93A-44DC-9AD9-B2E9A456843B}">
      <dgm:prSet phldrT="[Text]" custT="1"/>
      <dgm:spPr/>
      <dgm:t>
        <a:bodyPr/>
        <a:lstStyle/>
        <a:p>
          <a:r>
            <a:rPr lang="en-US" sz="1600" b="1" dirty="0"/>
            <a:t>TREADY </a:t>
          </a:r>
          <a:r>
            <a:rPr lang="en-US" sz="1200" dirty="0"/>
            <a:t>[1 bit]</a:t>
          </a:r>
        </a:p>
      </dgm:t>
    </dgm:pt>
    <dgm:pt modelId="{475C3676-743A-4F15-A338-E0811B1167BB}" type="parTrans" cxnId="{5CB8B1E3-B47A-4FAD-A9E3-D7DA817769A7}">
      <dgm:prSet/>
      <dgm:spPr/>
      <dgm:t>
        <a:bodyPr/>
        <a:lstStyle/>
        <a:p>
          <a:endParaRPr lang="en-US"/>
        </a:p>
      </dgm:t>
    </dgm:pt>
    <dgm:pt modelId="{E317E377-30AF-421C-9A26-21B910379472}" type="sibTrans" cxnId="{5CB8B1E3-B47A-4FAD-A9E3-D7DA817769A7}">
      <dgm:prSet/>
      <dgm:spPr/>
      <dgm:t>
        <a:bodyPr/>
        <a:lstStyle/>
        <a:p>
          <a:endParaRPr lang="en-US"/>
        </a:p>
      </dgm:t>
    </dgm:pt>
    <dgm:pt modelId="{23953CB0-3B0B-4871-8E72-3BCB569FEED4}" type="pres">
      <dgm:prSet presAssocID="{04BA397B-3EF2-4883-BAA5-A48E9270F3DB}" presName="cycle" presStyleCnt="0">
        <dgm:presLayoutVars>
          <dgm:dir/>
          <dgm:resizeHandles val="exact"/>
        </dgm:presLayoutVars>
      </dgm:prSet>
      <dgm:spPr/>
    </dgm:pt>
    <dgm:pt modelId="{0A8BE38F-7834-4B32-A715-1FD7333AA4CB}" type="pres">
      <dgm:prSet presAssocID="{3BB2A596-37A4-493A-8822-7BD0432348B2}" presName="node" presStyleLbl="node1" presStyleIdx="0" presStyleCnt="5">
        <dgm:presLayoutVars>
          <dgm:bulletEnabled val="1"/>
        </dgm:presLayoutVars>
      </dgm:prSet>
      <dgm:spPr/>
    </dgm:pt>
    <dgm:pt modelId="{CFCC6937-A48D-446A-B722-BA7EC6E9E4DC}" type="pres">
      <dgm:prSet presAssocID="{3BB2A596-37A4-493A-8822-7BD0432348B2}" presName="spNode" presStyleCnt="0"/>
      <dgm:spPr/>
    </dgm:pt>
    <dgm:pt modelId="{2FAB0DB9-C0F7-4A4E-A304-8EC918634968}" type="pres">
      <dgm:prSet presAssocID="{60D3FE7F-740C-4105-B28D-09EE7BB7AFF4}" presName="sibTrans" presStyleLbl="sibTrans1D1" presStyleIdx="0" presStyleCnt="5"/>
      <dgm:spPr/>
    </dgm:pt>
    <dgm:pt modelId="{B9B31683-5B04-4A13-8741-1227AABCE709}" type="pres">
      <dgm:prSet presAssocID="{56EB6E0C-8ED3-4642-8CA3-2545A3730B5B}" presName="node" presStyleLbl="node1" presStyleIdx="1" presStyleCnt="5">
        <dgm:presLayoutVars>
          <dgm:bulletEnabled val="1"/>
        </dgm:presLayoutVars>
      </dgm:prSet>
      <dgm:spPr/>
    </dgm:pt>
    <dgm:pt modelId="{D61BC1CA-193B-40C7-A97D-BCC880C25AB3}" type="pres">
      <dgm:prSet presAssocID="{56EB6E0C-8ED3-4642-8CA3-2545A3730B5B}" presName="spNode" presStyleCnt="0"/>
      <dgm:spPr/>
    </dgm:pt>
    <dgm:pt modelId="{3341336F-86DE-44BC-A7F7-E08F48F6A46A}" type="pres">
      <dgm:prSet presAssocID="{616A0EF7-2EF8-4116-9B33-57E5131263B9}" presName="sibTrans" presStyleLbl="sibTrans1D1" presStyleIdx="1" presStyleCnt="5"/>
      <dgm:spPr/>
    </dgm:pt>
    <dgm:pt modelId="{D7A63F2F-FCEE-488A-9C20-9DA22EC21D23}" type="pres">
      <dgm:prSet presAssocID="{04AAA805-6316-47D8-BB3E-42207A271C7E}" presName="node" presStyleLbl="node1" presStyleIdx="2" presStyleCnt="5">
        <dgm:presLayoutVars>
          <dgm:bulletEnabled val="1"/>
        </dgm:presLayoutVars>
      </dgm:prSet>
      <dgm:spPr/>
    </dgm:pt>
    <dgm:pt modelId="{0DBE11ED-1AC8-4E28-91D0-65A141BF01E4}" type="pres">
      <dgm:prSet presAssocID="{04AAA805-6316-47D8-BB3E-42207A271C7E}" presName="spNode" presStyleCnt="0"/>
      <dgm:spPr/>
    </dgm:pt>
    <dgm:pt modelId="{D9482694-BEF2-4BC0-9DC9-4FDE0FA46FA7}" type="pres">
      <dgm:prSet presAssocID="{84C75863-A192-4EC2-A461-7CE0E8AA634F}" presName="sibTrans" presStyleLbl="sibTrans1D1" presStyleIdx="2" presStyleCnt="5"/>
      <dgm:spPr/>
    </dgm:pt>
    <dgm:pt modelId="{F9B90730-5954-4F0D-8A9E-9D0387844CEC}" type="pres">
      <dgm:prSet presAssocID="{B240F5C1-B1E2-4AFB-A7B3-D27C31265BB3}" presName="node" presStyleLbl="node1" presStyleIdx="3" presStyleCnt="5">
        <dgm:presLayoutVars>
          <dgm:bulletEnabled val="1"/>
        </dgm:presLayoutVars>
      </dgm:prSet>
      <dgm:spPr/>
    </dgm:pt>
    <dgm:pt modelId="{BF330A66-8FBB-4515-9651-558D58C8C2A0}" type="pres">
      <dgm:prSet presAssocID="{B240F5C1-B1E2-4AFB-A7B3-D27C31265BB3}" presName="spNode" presStyleCnt="0"/>
      <dgm:spPr/>
    </dgm:pt>
    <dgm:pt modelId="{7D20373B-CA41-49AA-80F0-72F27538111A}" type="pres">
      <dgm:prSet presAssocID="{992212D1-590E-4925-8AAC-5F4BCE21F01A}" presName="sibTrans" presStyleLbl="sibTrans1D1" presStyleIdx="3" presStyleCnt="5"/>
      <dgm:spPr/>
    </dgm:pt>
    <dgm:pt modelId="{53D2992E-1F33-4F4D-86CA-126A9C41EAB5}" type="pres">
      <dgm:prSet presAssocID="{DE8B8BE4-A93A-44DC-9AD9-B2E9A456843B}" presName="node" presStyleLbl="node1" presStyleIdx="4" presStyleCnt="5">
        <dgm:presLayoutVars>
          <dgm:bulletEnabled val="1"/>
        </dgm:presLayoutVars>
      </dgm:prSet>
      <dgm:spPr/>
    </dgm:pt>
    <dgm:pt modelId="{3F2405CE-3B2B-43F9-8334-CB7D8848553C}" type="pres">
      <dgm:prSet presAssocID="{DE8B8BE4-A93A-44DC-9AD9-B2E9A456843B}" presName="spNode" presStyleCnt="0"/>
      <dgm:spPr/>
    </dgm:pt>
    <dgm:pt modelId="{38FE9511-4FB9-459C-B002-73C0023BC232}" type="pres">
      <dgm:prSet presAssocID="{E317E377-30AF-421C-9A26-21B910379472}" presName="sibTrans" presStyleLbl="sibTrans1D1" presStyleIdx="4" presStyleCnt="5"/>
      <dgm:spPr/>
    </dgm:pt>
  </dgm:ptLst>
  <dgm:cxnLst>
    <dgm:cxn modelId="{B156EC01-A016-4D08-8E4C-238108F666E0}" type="presOf" srcId="{DE8B8BE4-A93A-44DC-9AD9-B2E9A456843B}" destId="{53D2992E-1F33-4F4D-86CA-126A9C41EAB5}" srcOrd="0" destOrd="0" presId="urn:microsoft.com/office/officeart/2005/8/layout/cycle6"/>
    <dgm:cxn modelId="{A8486823-A6B5-4D09-AB25-59FBF352FF06}" type="presOf" srcId="{84C75863-A192-4EC2-A461-7CE0E8AA634F}" destId="{D9482694-BEF2-4BC0-9DC9-4FDE0FA46FA7}" srcOrd="0" destOrd="0" presId="urn:microsoft.com/office/officeart/2005/8/layout/cycle6"/>
    <dgm:cxn modelId="{EBAEB62B-C91F-43AF-9E11-8200E8CFA703}" type="presOf" srcId="{56EB6E0C-8ED3-4642-8CA3-2545A3730B5B}" destId="{B9B31683-5B04-4A13-8741-1227AABCE709}" srcOrd="0" destOrd="0" presId="urn:microsoft.com/office/officeart/2005/8/layout/cycle6"/>
    <dgm:cxn modelId="{7737232F-A3A3-4BBF-8419-A1FC6B7E2B04}" type="presOf" srcId="{60D3FE7F-740C-4105-B28D-09EE7BB7AFF4}" destId="{2FAB0DB9-C0F7-4A4E-A304-8EC918634968}" srcOrd="0" destOrd="0" presId="urn:microsoft.com/office/officeart/2005/8/layout/cycle6"/>
    <dgm:cxn modelId="{C432C264-0DBD-4876-B3BA-EE1B65F8286B}" type="presOf" srcId="{04BA397B-3EF2-4883-BAA5-A48E9270F3DB}" destId="{23953CB0-3B0B-4871-8E72-3BCB569FEED4}" srcOrd="0" destOrd="0" presId="urn:microsoft.com/office/officeart/2005/8/layout/cycle6"/>
    <dgm:cxn modelId="{2A54798E-45A0-484E-A619-BF20CE1C4B51}" srcId="{04BA397B-3EF2-4883-BAA5-A48E9270F3DB}" destId="{B240F5C1-B1E2-4AFB-A7B3-D27C31265BB3}" srcOrd="3" destOrd="0" parTransId="{50E0E847-856B-48F6-B688-AB9C7DD1830B}" sibTransId="{992212D1-590E-4925-8AAC-5F4BCE21F01A}"/>
    <dgm:cxn modelId="{B566DB9F-1539-43C0-B8C3-B739DFAD4FB4}" srcId="{04BA397B-3EF2-4883-BAA5-A48E9270F3DB}" destId="{3BB2A596-37A4-493A-8822-7BD0432348B2}" srcOrd="0" destOrd="0" parTransId="{C55603D3-323C-44F1-A580-20BEC709C74C}" sibTransId="{60D3FE7F-740C-4105-B28D-09EE7BB7AFF4}"/>
    <dgm:cxn modelId="{B9CFC4A0-3434-44AF-8949-35C6A10E3352}" type="presOf" srcId="{04AAA805-6316-47D8-BB3E-42207A271C7E}" destId="{D7A63F2F-FCEE-488A-9C20-9DA22EC21D23}" srcOrd="0" destOrd="0" presId="urn:microsoft.com/office/officeart/2005/8/layout/cycle6"/>
    <dgm:cxn modelId="{B6F601A5-B97C-448F-B2AE-2E344E72B9E7}" srcId="{04BA397B-3EF2-4883-BAA5-A48E9270F3DB}" destId="{56EB6E0C-8ED3-4642-8CA3-2545A3730B5B}" srcOrd="1" destOrd="0" parTransId="{7A233B98-0AA2-4CD0-899B-903BD856C3C0}" sibTransId="{616A0EF7-2EF8-4116-9B33-57E5131263B9}"/>
    <dgm:cxn modelId="{A728B2AF-76F6-48D1-B2CD-A1E2DCABEAAE}" srcId="{04BA397B-3EF2-4883-BAA5-A48E9270F3DB}" destId="{04AAA805-6316-47D8-BB3E-42207A271C7E}" srcOrd="2" destOrd="0" parTransId="{B280A899-DD58-4841-99D4-BA35E6A5E8A3}" sibTransId="{84C75863-A192-4EC2-A461-7CE0E8AA634F}"/>
    <dgm:cxn modelId="{030280B5-62DA-4453-8ECA-E298359B8723}" type="presOf" srcId="{B240F5C1-B1E2-4AFB-A7B3-D27C31265BB3}" destId="{F9B90730-5954-4F0D-8A9E-9D0387844CEC}" srcOrd="0" destOrd="0" presId="urn:microsoft.com/office/officeart/2005/8/layout/cycle6"/>
    <dgm:cxn modelId="{201479D7-AB53-4052-BB7C-0F8F958526AD}" type="presOf" srcId="{3BB2A596-37A4-493A-8822-7BD0432348B2}" destId="{0A8BE38F-7834-4B32-A715-1FD7333AA4CB}" srcOrd="0" destOrd="0" presId="urn:microsoft.com/office/officeart/2005/8/layout/cycle6"/>
    <dgm:cxn modelId="{F99239D8-97B5-4C80-8185-8101BE2A9537}" type="presOf" srcId="{E317E377-30AF-421C-9A26-21B910379472}" destId="{38FE9511-4FB9-459C-B002-73C0023BC232}" srcOrd="0" destOrd="0" presId="urn:microsoft.com/office/officeart/2005/8/layout/cycle6"/>
    <dgm:cxn modelId="{306DE0DB-04B8-4E57-A647-DF6696B4B677}" type="presOf" srcId="{616A0EF7-2EF8-4116-9B33-57E5131263B9}" destId="{3341336F-86DE-44BC-A7F7-E08F48F6A46A}" srcOrd="0" destOrd="0" presId="urn:microsoft.com/office/officeart/2005/8/layout/cycle6"/>
    <dgm:cxn modelId="{9D8A62E0-51EF-4696-8F64-3AFC3FC02D8A}" type="presOf" srcId="{992212D1-590E-4925-8AAC-5F4BCE21F01A}" destId="{7D20373B-CA41-49AA-80F0-72F27538111A}" srcOrd="0" destOrd="0" presId="urn:microsoft.com/office/officeart/2005/8/layout/cycle6"/>
    <dgm:cxn modelId="{5CB8B1E3-B47A-4FAD-A9E3-D7DA817769A7}" srcId="{04BA397B-3EF2-4883-BAA5-A48E9270F3DB}" destId="{DE8B8BE4-A93A-44DC-9AD9-B2E9A456843B}" srcOrd="4" destOrd="0" parTransId="{475C3676-743A-4F15-A338-E0811B1167BB}" sibTransId="{E317E377-30AF-421C-9A26-21B910379472}"/>
    <dgm:cxn modelId="{DC4B60BF-471B-43C5-954D-90172FDE19C2}" type="presParOf" srcId="{23953CB0-3B0B-4871-8E72-3BCB569FEED4}" destId="{0A8BE38F-7834-4B32-A715-1FD7333AA4CB}" srcOrd="0" destOrd="0" presId="urn:microsoft.com/office/officeart/2005/8/layout/cycle6"/>
    <dgm:cxn modelId="{F672062A-A318-4A29-9C0B-BEB1F7BED844}" type="presParOf" srcId="{23953CB0-3B0B-4871-8E72-3BCB569FEED4}" destId="{CFCC6937-A48D-446A-B722-BA7EC6E9E4DC}" srcOrd="1" destOrd="0" presId="urn:microsoft.com/office/officeart/2005/8/layout/cycle6"/>
    <dgm:cxn modelId="{B7E8A450-ED31-4239-8555-D7DB52A5A96C}" type="presParOf" srcId="{23953CB0-3B0B-4871-8E72-3BCB569FEED4}" destId="{2FAB0DB9-C0F7-4A4E-A304-8EC918634968}" srcOrd="2" destOrd="0" presId="urn:microsoft.com/office/officeart/2005/8/layout/cycle6"/>
    <dgm:cxn modelId="{B93D4802-415E-43A0-9ADA-C3EADFCD882F}" type="presParOf" srcId="{23953CB0-3B0B-4871-8E72-3BCB569FEED4}" destId="{B9B31683-5B04-4A13-8741-1227AABCE709}" srcOrd="3" destOrd="0" presId="urn:microsoft.com/office/officeart/2005/8/layout/cycle6"/>
    <dgm:cxn modelId="{931AC23B-921F-46AD-862D-FE9D79CEE7A6}" type="presParOf" srcId="{23953CB0-3B0B-4871-8E72-3BCB569FEED4}" destId="{D61BC1CA-193B-40C7-A97D-BCC880C25AB3}" srcOrd="4" destOrd="0" presId="urn:microsoft.com/office/officeart/2005/8/layout/cycle6"/>
    <dgm:cxn modelId="{8050194B-CB59-4AAF-824A-CB1BEA2FACFD}" type="presParOf" srcId="{23953CB0-3B0B-4871-8E72-3BCB569FEED4}" destId="{3341336F-86DE-44BC-A7F7-E08F48F6A46A}" srcOrd="5" destOrd="0" presId="urn:microsoft.com/office/officeart/2005/8/layout/cycle6"/>
    <dgm:cxn modelId="{8613FDB2-5074-4BD0-AC36-925D7EAA9BDD}" type="presParOf" srcId="{23953CB0-3B0B-4871-8E72-3BCB569FEED4}" destId="{D7A63F2F-FCEE-488A-9C20-9DA22EC21D23}" srcOrd="6" destOrd="0" presId="urn:microsoft.com/office/officeart/2005/8/layout/cycle6"/>
    <dgm:cxn modelId="{B7265C58-0AFB-4A96-ADE3-DE17BA9869E7}" type="presParOf" srcId="{23953CB0-3B0B-4871-8E72-3BCB569FEED4}" destId="{0DBE11ED-1AC8-4E28-91D0-65A141BF01E4}" srcOrd="7" destOrd="0" presId="urn:microsoft.com/office/officeart/2005/8/layout/cycle6"/>
    <dgm:cxn modelId="{63B64AF3-EB7D-4822-926E-41E6C4FEAD5A}" type="presParOf" srcId="{23953CB0-3B0B-4871-8E72-3BCB569FEED4}" destId="{D9482694-BEF2-4BC0-9DC9-4FDE0FA46FA7}" srcOrd="8" destOrd="0" presId="urn:microsoft.com/office/officeart/2005/8/layout/cycle6"/>
    <dgm:cxn modelId="{5826BC3A-379A-4642-9AEA-E50AA185B76D}" type="presParOf" srcId="{23953CB0-3B0B-4871-8E72-3BCB569FEED4}" destId="{F9B90730-5954-4F0D-8A9E-9D0387844CEC}" srcOrd="9" destOrd="0" presId="urn:microsoft.com/office/officeart/2005/8/layout/cycle6"/>
    <dgm:cxn modelId="{88E952C4-4DAF-4E01-B925-2451E8059236}" type="presParOf" srcId="{23953CB0-3B0B-4871-8E72-3BCB569FEED4}" destId="{BF330A66-8FBB-4515-9651-558D58C8C2A0}" srcOrd="10" destOrd="0" presId="urn:microsoft.com/office/officeart/2005/8/layout/cycle6"/>
    <dgm:cxn modelId="{163F1BA7-CEB3-4879-8A25-E1428E23CE8A}" type="presParOf" srcId="{23953CB0-3B0B-4871-8E72-3BCB569FEED4}" destId="{7D20373B-CA41-49AA-80F0-72F27538111A}" srcOrd="11" destOrd="0" presId="urn:microsoft.com/office/officeart/2005/8/layout/cycle6"/>
    <dgm:cxn modelId="{8E2826C5-93D8-4745-8263-F7588E81DCD3}" type="presParOf" srcId="{23953CB0-3B0B-4871-8E72-3BCB569FEED4}" destId="{53D2992E-1F33-4F4D-86CA-126A9C41EAB5}" srcOrd="12" destOrd="0" presId="urn:microsoft.com/office/officeart/2005/8/layout/cycle6"/>
    <dgm:cxn modelId="{7CF79C3A-3252-4384-A339-D1124CCFF899}" type="presParOf" srcId="{23953CB0-3B0B-4871-8E72-3BCB569FEED4}" destId="{3F2405CE-3B2B-43F9-8334-CB7D8848553C}" srcOrd="13" destOrd="0" presId="urn:microsoft.com/office/officeart/2005/8/layout/cycle6"/>
    <dgm:cxn modelId="{484E188F-BFEA-4428-8000-454DE3C1B66E}" type="presParOf" srcId="{23953CB0-3B0B-4871-8E72-3BCB569FEED4}" destId="{38FE9511-4FB9-459C-B002-73C0023BC232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D9AF1A-0994-415B-9DBB-BF81B629001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8D29F8-CC62-45C0-96A1-A86DDED69831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AXI-Agent</a:t>
          </a:r>
        </a:p>
      </dgm:t>
    </dgm:pt>
    <dgm:pt modelId="{62CD11CA-643D-45B3-921D-237425055249}" type="parTrans" cxnId="{DE8F5223-A92B-4B57-9BBD-6FC943249311}">
      <dgm:prSet/>
      <dgm:spPr/>
      <dgm:t>
        <a:bodyPr/>
        <a:lstStyle/>
        <a:p>
          <a:endParaRPr lang="en-US"/>
        </a:p>
      </dgm:t>
    </dgm:pt>
    <dgm:pt modelId="{B0365581-C179-4BAD-B55F-CA9F604F0770}" type="sibTrans" cxnId="{DE8F5223-A92B-4B57-9BBD-6FC943249311}">
      <dgm:prSet/>
      <dgm:spPr/>
      <dgm:t>
        <a:bodyPr/>
        <a:lstStyle/>
        <a:p>
          <a:endParaRPr lang="en-US"/>
        </a:p>
      </dgm:t>
    </dgm:pt>
    <dgm:pt modelId="{26907197-5989-4CED-8CCD-7D469A1B4E16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2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RF-Agent</a:t>
          </a:r>
        </a:p>
      </dgm:t>
    </dgm:pt>
    <dgm:pt modelId="{AE6FA469-B75D-4148-A68B-F937A28BBD6A}" type="parTrans" cxnId="{E643014F-B51E-4B5B-9E9C-64DE63C62D0E}">
      <dgm:prSet/>
      <dgm:spPr/>
      <dgm:t>
        <a:bodyPr/>
        <a:lstStyle/>
        <a:p>
          <a:endParaRPr lang="en-US"/>
        </a:p>
      </dgm:t>
    </dgm:pt>
    <dgm:pt modelId="{7818A2F9-A9D3-4E1C-A62C-36352E7C6EA2}" type="sibTrans" cxnId="{E643014F-B51E-4B5B-9E9C-64DE63C62D0E}">
      <dgm:prSet/>
      <dgm:spPr/>
      <dgm:t>
        <a:bodyPr/>
        <a:lstStyle/>
        <a:p>
          <a:endParaRPr lang="en-US"/>
        </a:p>
      </dgm:t>
    </dgm:pt>
    <dgm:pt modelId="{5E89E945-7064-4616-B2E1-66235A78C3AC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2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HMC-Agent</a:t>
          </a:r>
        </a:p>
      </dgm:t>
    </dgm:pt>
    <dgm:pt modelId="{3ED7A1EB-A986-4773-BFBF-AA240A150D61}" type="parTrans" cxnId="{947A10ED-457B-4473-9084-E2E75EAFBF54}">
      <dgm:prSet/>
      <dgm:spPr/>
      <dgm:t>
        <a:bodyPr/>
        <a:lstStyle/>
        <a:p>
          <a:endParaRPr lang="en-US"/>
        </a:p>
      </dgm:t>
    </dgm:pt>
    <dgm:pt modelId="{EE90D572-261A-4D6F-8D5E-9DA0432CA765}" type="sibTrans" cxnId="{947A10ED-457B-4473-9084-E2E75EAFBF54}">
      <dgm:prSet/>
      <dgm:spPr/>
      <dgm:t>
        <a:bodyPr/>
        <a:lstStyle/>
        <a:p>
          <a:endParaRPr lang="en-US"/>
        </a:p>
      </dgm:t>
    </dgm:pt>
    <dgm:pt modelId="{78B8C4B8-50B4-4F93-B934-2D0FCBF0093C}" type="asst">
      <dgm:prSet phldrT="[Text]" phldr="1" custT="1"/>
      <dgm:spPr>
        <a:solidFill>
          <a:schemeClr val="bg1"/>
        </a:solidFill>
      </dgm:spPr>
      <dgm:t>
        <a:bodyPr/>
        <a:lstStyle/>
        <a:p>
          <a:endParaRPr lang="en-US" sz="200"/>
        </a:p>
      </dgm:t>
    </dgm:pt>
    <dgm:pt modelId="{72EA18DE-4F55-48E7-A190-9C8EDA1E0291}" type="sibTrans" cxnId="{80DD7323-EFC7-4CBE-9287-480146563EEA}">
      <dgm:prSet/>
      <dgm:spPr/>
      <dgm:t>
        <a:bodyPr/>
        <a:lstStyle/>
        <a:p>
          <a:endParaRPr lang="en-US"/>
        </a:p>
      </dgm:t>
    </dgm:pt>
    <dgm:pt modelId="{1501D9B1-F033-418C-AF51-DF5E5C27BEFA}" type="parTrans" cxnId="{80DD7323-EFC7-4CBE-9287-480146563EEA}">
      <dgm:prSet/>
      <dgm:spPr/>
      <dgm:t>
        <a:bodyPr/>
        <a:lstStyle/>
        <a:p>
          <a:endParaRPr lang="en-US"/>
        </a:p>
      </dgm:t>
    </dgm:pt>
    <dgm:pt modelId="{BF00B5A7-17FB-4791-B272-995D6F2934A0}" type="pres">
      <dgm:prSet presAssocID="{96D9AF1A-0994-415B-9DBB-BF81B62900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21765FA-E877-4AE8-87B6-7F3F2578FAB8}" type="pres">
      <dgm:prSet presAssocID="{78B8C4B8-50B4-4F93-B934-2D0FCBF0093C}" presName="hierRoot1" presStyleCnt="0">
        <dgm:presLayoutVars>
          <dgm:hierBranch val="init"/>
        </dgm:presLayoutVars>
      </dgm:prSet>
      <dgm:spPr/>
    </dgm:pt>
    <dgm:pt modelId="{F3F0DE4B-7BE7-46E6-B318-906144A3601C}" type="pres">
      <dgm:prSet presAssocID="{78B8C4B8-50B4-4F93-B934-2D0FCBF0093C}" presName="rootComposite1" presStyleCnt="0"/>
      <dgm:spPr/>
    </dgm:pt>
    <dgm:pt modelId="{F07304C5-93B3-46F9-BA04-7402DB1FA439}" type="pres">
      <dgm:prSet presAssocID="{78B8C4B8-50B4-4F93-B934-2D0FCBF0093C}" presName="rootText1" presStyleLbl="node0" presStyleIdx="0" presStyleCnt="1" custFlipVert="0" custScaleY="5701">
        <dgm:presLayoutVars>
          <dgm:chPref val="3"/>
        </dgm:presLayoutVars>
      </dgm:prSet>
      <dgm:spPr/>
    </dgm:pt>
    <dgm:pt modelId="{0F336F3F-8B2B-45E7-B2CE-90091359880E}" type="pres">
      <dgm:prSet presAssocID="{78B8C4B8-50B4-4F93-B934-2D0FCBF0093C}" presName="rootConnector1" presStyleLbl="asst0" presStyleIdx="0" presStyleCnt="0"/>
      <dgm:spPr/>
    </dgm:pt>
    <dgm:pt modelId="{6439061A-B501-4E1B-8B66-08B0D2C84EA5}" type="pres">
      <dgm:prSet presAssocID="{78B8C4B8-50B4-4F93-B934-2D0FCBF0093C}" presName="hierChild2" presStyleCnt="0"/>
      <dgm:spPr/>
    </dgm:pt>
    <dgm:pt modelId="{214CD81D-6535-4809-BF8D-83C8BDD2B0C7}" type="pres">
      <dgm:prSet presAssocID="{62CD11CA-643D-45B3-921D-237425055249}" presName="Name37" presStyleLbl="parChTrans1D2" presStyleIdx="0" presStyleCnt="3"/>
      <dgm:spPr/>
    </dgm:pt>
    <dgm:pt modelId="{42C930F8-2F4D-4AE8-9850-C32B2184C6CC}" type="pres">
      <dgm:prSet presAssocID="{8A8D29F8-CC62-45C0-96A1-A86DDED69831}" presName="hierRoot2" presStyleCnt="0">
        <dgm:presLayoutVars>
          <dgm:hierBranch val="init"/>
        </dgm:presLayoutVars>
      </dgm:prSet>
      <dgm:spPr/>
    </dgm:pt>
    <dgm:pt modelId="{AE878662-C30B-47C8-BA05-234D47454C51}" type="pres">
      <dgm:prSet presAssocID="{8A8D29F8-CC62-45C0-96A1-A86DDED69831}" presName="rootComposite" presStyleCnt="0"/>
      <dgm:spPr/>
    </dgm:pt>
    <dgm:pt modelId="{FCB50EE9-85B1-41F7-B732-E0E78AE2D0C9}" type="pres">
      <dgm:prSet presAssocID="{8A8D29F8-CC62-45C0-96A1-A86DDED69831}" presName="rootText" presStyleLbl="node2" presStyleIdx="0" presStyleCnt="3" custScaleY="39474">
        <dgm:presLayoutVars>
          <dgm:chPref val="3"/>
        </dgm:presLayoutVars>
      </dgm:prSet>
      <dgm:spPr/>
    </dgm:pt>
    <dgm:pt modelId="{8A7915D3-A472-474C-891E-CAE340C63829}" type="pres">
      <dgm:prSet presAssocID="{8A8D29F8-CC62-45C0-96A1-A86DDED69831}" presName="rootConnector" presStyleLbl="node2" presStyleIdx="0" presStyleCnt="3"/>
      <dgm:spPr/>
    </dgm:pt>
    <dgm:pt modelId="{41D90B31-F68A-4B36-9F73-BED42BF8C5E7}" type="pres">
      <dgm:prSet presAssocID="{8A8D29F8-CC62-45C0-96A1-A86DDED69831}" presName="hierChild4" presStyleCnt="0"/>
      <dgm:spPr/>
    </dgm:pt>
    <dgm:pt modelId="{F49B88AE-C892-4B48-BB31-C9F98EB5298A}" type="pres">
      <dgm:prSet presAssocID="{8A8D29F8-CC62-45C0-96A1-A86DDED69831}" presName="hierChild5" presStyleCnt="0"/>
      <dgm:spPr/>
    </dgm:pt>
    <dgm:pt modelId="{7B77E1F5-9E81-4413-9DAB-233C131871D0}" type="pres">
      <dgm:prSet presAssocID="{AE6FA469-B75D-4148-A68B-F937A28BBD6A}" presName="Name37" presStyleLbl="parChTrans1D2" presStyleIdx="1" presStyleCnt="3"/>
      <dgm:spPr/>
    </dgm:pt>
    <dgm:pt modelId="{EBEB75DF-2556-4A14-B8B8-44A10777C573}" type="pres">
      <dgm:prSet presAssocID="{26907197-5989-4CED-8CCD-7D469A1B4E16}" presName="hierRoot2" presStyleCnt="0">
        <dgm:presLayoutVars>
          <dgm:hierBranch val="init"/>
        </dgm:presLayoutVars>
      </dgm:prSet>
      <dgm:spPr/>
    </dgm:pt>
    <dgm:pt modelId="{D63DFD69-82FB-45F9-A996-66A481C6B3C4}" type="pres">
      <dgm:prSet presAssocID="{26907197-5989-4CED-8CCD-7D469A1B4E16}" presName="rootComposite" presStyleCnt="0"/>
      <dgm:spPr/>
    </dgm:pt>
    <dgm:pt modelId="{391DD591-2A3B-4828-8BF0-F9586FD14361}" type="pres">
      <dgm:prSet presAssocID="{26907197-5989-4CED-8CCD-7D469A1B4E16}" presName="rootText" presStyleLbl="node2" presStyleIdx="1" presStyleCnt="3" custScaleY="47077">
        <dgm:presLayoutVars>
          <dgm:chPref val="3"/>
        </dgm:presLayoutVars>
      </dgm:prSet>
      <dgm:spPr/>
    </dgm:pt>
    <dgm:pt modelId="{20FAF9BB-756F-48E6-8989-166E2A5D4A99}" type="pres">
      <dgm:prSet presAssocID="{26907197-5989-4CED-8CCD-7D469A1B4E16}" presName="rootConnector" presStyleLbl="node2" presStyleIdx="1" presStyleCnt="3"/>
      <dgm:spPr/>
    </dgm:pt>
    <dgm:pt modelId="{CB65FBA1-05ED-425D-A8FE-D0089BAE2131}" type="pres">
      <dgm:prSet presAssocID="{26907197-5989-4CED-8CCD-7D469A1B4E16}" presName="hierChild4" presStyleCnt="0"/>
      <dgm:spPr/>
    </dgm:pt>
    <dgm:pt modelId="{7597B56F-EFB4-4D40-BCEC-662AFE14BDA6}" type="pres">
      <dgm:prSet presAssocID="{26907197-5989-4CED-8CCD-7D469A1B4E16}" presName="hierChild5" presStyleCnt="0"/>
      <dgm:spPr/>
    </dgm:pt>
    <dgm:pt modelId="{D6C60BF8-D7F2-4016-B6C4-5F3453F06809}" type="pres">
      <dgm:prSet presAssocID="{3ED7A1EB-A986-4773-BFBF-AA240A150D61}" presName="Name37" presStyleLbl="parChTrans1D2" presStyleIdx="2" presStyleCnt="3"/>
      <dgm:spPr/>
    </dgm:pt>
    <dgm:pt modelId="{090FEEBE-7B8E-416C-88F6-486775D4D781}" type="pres">
      <dgm:prSet presAssocID="{5E89E945-7064-4616-B2E1-66235A78C3AC}" presName="hierRoot2" presStyleCnt="0">
        <dgm:presLayoutVars>
          <dgm:hierBranch val="init"/>
        </dgm:presLayoutVars>
      </dgm:prSet>
      <dgm:spPr/>
    </dgm:pt>
    <dgm:pt modelId="{C905391B-AA13-4E6A-A306-1A3F096888E2}" type="pres">
      <dgm:prSet presAssocID="{5E89E945-7064-4616-B2E1-66235A78C3AC}" presName="rootComposite" presStyleCnt="0"/>
      <dgm:spPr/>
    </dgm:pt>
    <dgm:pt modelId="{B9761708-525E-4C85-8D36-1327B504F744}" type="pres">
      <dgm:prSet presAssocID="{5E89E945-7064-4616-B2E1-66235A78C3AC}" presName="rootText" presStyleLbl="node2" presStyleIdx="2" presStyleCnt="3" custScaleY="41376">
        <dgm:presLayoutVars>
          <dgm:chPref val="3"/>
        </dgm:presLayoutVars>
      </dgm:prSet>
      <dgm:spPr/>
    </dgm:pt>
    <dgm:pt modelId="{2F71BFF3-F728-4BFA-8A83-F8A7751C0AF4}" type="pres">
      <dgm:prSet presAssocID="{5E89E945-7064-4616-B2E1-66235A78C3AC}" presName="rootConnector" presStyleLbl="node2" presStyleIdx="2" presStyleCnt="3"/>
      <dgm:spPr/>
    </dgm:pt>
    <dgm:pt modelId="{7F58748C-A747-475E-A862-2CC11AD2744C}" type="pres">
      <dgm:prSet presAssocID="{5E89E945-7064-4616-B2E1-66235A78C3AC}" presName="hierChild4" presStyleCnt="0"/>
      <dgm:spPr/>
    </dgm:pt>
    <dgm:pt modelId="{B8B8D545-289A-4297-8CA5-B56A4EE5F410}" type="pres">
      <dgm:prSet presAssocID="{5E89E945-7064-4616-B2E1-66235A78C3AC}" presName="hierChild5" presStyleCnt="0"/>
      <dgm:spPr/>
    </dgm:pt>
    <dgm:pt modelId="{5A3977DB-62E7-47B7-AA1F-8BFBC7F87960}" type="pres">
      <dgm:prSet presAssocID="{78B8C4B8-50B4-4F93-B934-2D0FCBF0093C}" presName="hierChild3" presStyleCnt="0"/>
      <dgm:spPr/>
    </dgm:pt>
  </dgm:ptLst>
  <dgm:cxnLst>
    <dgm:cxn modelId="{977F3810-58B9-40D2-B56F-DACBCCD3DE2A}" type="presOf" srcId="{26907197-5989-4CED-8CCD-7D469A1B4E16}" destId="{20FAF9BB-756F-48E6-8989-166E2A5D4A99}" srcOrd="1" destOrd="0" presId="urn:microsoft.com/office/officeart/2005/8/layout/orgChart1"/>
    <dgm:cxn modelId="{D68A5919-570F-49AF-965D-96CB0AF4DF6C}" type="presOf" srcId="{5E89E945-7064-4616-B2E1-66235A78C3AC}" destId="{B9761708-525E-4C85-8D36-1327B504F744}" srcOrd="0" destOrd="0" presId="urn:microsoft.com/office/officeart/2005/8/layout/orgChart1"/>
    <dgm:cxn modelId="{7D433F1E-6C4F-4D51-8F73-30683EB78510}" type="presOf" srcId="{26907197-5989-4CED-8CCD-7D469A1B4E16}" destId="{391DD591-2A3B-4828-8BF0-F9586FD14361}" srcOrd="0" destOrd="0" presId="urn:microsoft.com/office/officeart/2005/8/layout/orgChart1"/>
    <dgm:cxn modelId="{DE8F5223-A92B-4B57-9BBD-6FC943249311}" srcId="{78B8C4B8-50B4-4F93-B934-2D0FCBF0093C}" destId="{8A8D29F8-CC62-45C0-96A1-A86DDED69831}" srcOrd="0" destOrd="0" parTransId="{62CD11CA-643D-45B3-921D-237425055249}" sibTransId="{B0365581-C179-4BAD-B55F-CA9F604F0770}"/>
    <dgm:cxn modelId="{80DD7323-EFC7-4CBE-9287-480146563EEA}" srcId="{96D9AF1A-0994-415B-9DBB-BF81B6290011}" destId="{78B8C4B8-50B4-4F93-B934-2D0FCBF0093C}" srcOrd="0" destOrd="0" parTransId="{1501D9B1-F033-418C-AF51-DF5E5C27BEFA}" sibTransId="{72EA18DE-4F55-48E7-A190-9C8EDA1E0291}"/>
    <dgm:cxn modelId="{6E1EAA32-3689-4381-871B-E3CFF2A23FA6}" type="presOf" srcId="{5E89E945-7064-4616-B2E1-66235A78C3AC}" destId="{2F71BFF3-F728-4BFA-8A83-F8A7751C0AF4}" srcOrd="1" destOrd="0" presId="urn:microsoft.com/office/officeart/2005/8/layout/orgChart1"/>
    <dgm:cxn modelId="{18102539-957C-4681-B965-F25E86925376}" type="presOf" srcId="{8A8D29F8-CC62-45C0-96A1-A86DDED69831}" destId="{FCB50EE9-85B1-41F7-B732-E0E78AE2D0C9}" srcOrd="0" destOrd="0" presId="urn:microsoft.com/office/officeart/2005/8/layout/orgChart1"/>
    <dgm:cxn modelId="{161F5B65-A051-4FB8-975A-7D5037481EE9}" type="presOf" srcId="{62CD11CA-643D-45B3-921D-237425055249}" destId="{214CD81D-6535-4809-BF8D-83C8BDD2B0C7}" srcOrd="0" destOrd="0" presId="urn:microsoft.com/office/officeart/2005/8/layout/orgChart1"/>
    <dgm:cxn modelId="{36AC8745-C27A-400F-B2B0-089C8B85E151}" type="presOf" srcId="{3ED7A1EB-A986-4773-BFBF-AA240A150D61}" destId="{D6C60BF8-D7F2-4016-B6C4-5F3453F06809}" srcOrd="0" destOrd="0" presId="urn:microsoft.com/office/officeart/2005/8/layout/orgChart1"/>
    <dgm:cxn modelId="{C22D324C-BFA6-4163-A76F-AA7A6B60C89C}" type="presOf" srcId="{78B8C4B8-50B4-4F93-B934-2D0FCBF0093C}" destId="{F07304C5-93B3-46F9-BA04-7402DB1FA439}" srcOrd="0" destOrd="0" presId="urn:microsoft.com/office/officeart/2005/8/layout/orgChart1"/>
    <dgm:cxn modelId="{E643014F-B51E-4B5B-9E9C-64DE63C62D0E}" srcId="{78B8C4B8-50B4-4F93-B934-2D0FCBF0093C}" destId="{26907197-5989-4CED-8CCD-7D469A1B4E16}" srcOrd="1" destOrd="0" parTransId="{AE6FA469-B75D-4148-A68B-F937A28BBD6A}" sibTransId="{7818A2F9-A9D3-4E1C-A62C-36352E7C6EA2}"/>
    <dgm:cxn modelId="{C2503359-83E6-463B-A88D-5C9776AC9772}" type="presOf" srcId="{96D9AF1A-0994-415B-9DBB-BF81B6290011}" destId="{BF00B5A7-17FB-4791-B272-995D6F2934A0}" srcOrd="0" destOrd="0" presId="urn:microsoft.com/office/officeart/2005/8/layout/orgChart1"/>
    <dgm:cxn modelId="{E908AFBC-2793-4B4D-AC81-8CA63748576B}" type="presOf" srcId="{AE6FA469-B75D-4148-A68B-F937A28BBD6A}" destId="{7B77E1F5-9E81-4413-9DAB-233C131871D0}" srcOrd="0" destOrd="0" presId="urn:microsoft.com/office/officeart/2005/8/layout/orgChart1"/>
    <dgm:cxn modelId="{1B9431E1-1A2A-4F43-AF1F-A2F738B4C23C}" type="presOf" srcId="{78B8C4B8-50B4-4F93-B934-2D0FCBF0093C}" destId="{0F336F3F-8B2B-45E7-B2CE-90091359880E}" srcOrd="1" destOrd="0" presId="urn:microsoft.com/office/officeart/2005/8/layout/orgChart1"/>
    <dgm:cxn modelId="{A761CAE8-A139-4F44-B461-2173FF8D5C1C}" type="presOf" srcId="{8A8D29F8-CC62-45C0-96A1-A86DDED69831}" destId="{8A7915D3-A472-474C-891E-CAE340C63829}" srcOrd="1" destOrd="0" presId="urn:microsoft.com/office/officeart/2005/8/layout/orgChart1"/>
    <dgm:cxn modelId="{947A10ED-457B-4473-9084-E2E75EAFBF54}" srcId="{78B8C4B8-50B4-4F93-B934-2D0FCBF0093C}" destId="{5E89E945-7064-4616-B2E1-66235A78C3AC}" srcOrd="2" destOrd="0" parTransId="{3ED7A1EB-A986-4773-BFBF-AA240A150D61}" sibTransId="{EE90D572-261A-4D6F-8D5E-9DA0432CA765}"/>
    <dgm:cxn modelId="{23488325-69C2-4A4D-9803-CEFB920BD5ED}" type="presParOf" srcId="{BF00B5A7-17FB-4791-B272-995D6F2934A0}" destId="{D21765FA-E877-4AE8-87B6-7F3F2578FAB8}" srcOrd="0" destOrd="0" presId="urn:microsoft.com/office/officeart/2005/8/layout/orgChart1"/>
    <dgm:cxn modelId="{E0221CE7-FCFB-4E06-9ED7-ABF8B068039C}" type="presParOf" srcId="{D21765FA-E877-4AE8-87B6-7F3F2578FAB8}" destId="{F3F0DE4B-7BE7-46E6-B318-906144A3601C}" srcOrd="0" destOrd="0" presId="urn:microsoft.com/office/officeart/2005/8/layout/orgChart1"/>
    <dgm:cxn modelId="{D23F94B8-CE10-433D-9677-26E1D07CAE80}" type="presParOf" srcId="{F3F0DE4B-7BE7-46E6-B318-906144A3601C}" destId="{F07304C5-93B3-46F9-BA04-7402DB1FA439}" srcOrd="0" destOrd="0" presId="urn:microsoft.com/office/officeart/2005/8/layout/orgChart1"/>
    <dgm:cxn modelId="{3FD22653-D88F-4EDF-9B87-843FB58A7530}" type="presParOf" srcId="{F3F0DE4B-7BE7-46E6-B318-906144A3601C}" destId="{0F336F3F-8B2B-45E7-B2CE-90091359880E}" srcOrd="1" destOrd="0" presId="urn:microsoft.com/office/officeart/2005/8/layout/orgChart1"/>
    <dgm:cxn modelId="{946E58FA-D878-4FFF-AC8B-4A677CAC4AE2}" type="presParOf" srcId="{D21765FA-E877-4AE8-87B6-7F3F2578FAB8}" destId="{6439061A-B501-4E1B-8B66-08B0D2C84EA5}" srcOrd="1" destOrd="0" presId="urn:microsoft.com/office/officeart/2005/8/layout/orgChart1"/>
    <dgm:cxn modelId="{75EACB61-CB74-4CD6-8F9D-0F159316CBB5}" type="presParOf" srcId="{6439061A-B501-4E1B-8B66-08B0D2C84EA5}" destId="{214CD81D-6535-4809-BF8D-83C8BDD2B0C7}" srcOrd="0" destOrd="0" presId="urn:microsoft.com/office/officeart/2005/8/layout/orgChart1"/>
    <dgm:cxn modelId="{9B34F21E-2578-441A-9304-B480781167C1}" type="presParOf" srcId="{6439061A-B501-4E1B-8B66-08B0D2C84EA5}" destId="{42C930F8-2F4D-4AE8-9850-C32B2184C6CC}" srcOrd="1" destOrd="0" presId="urn:microsoft.com/office/officeart/2005/8/layout/orgChart1"/>
    <dgm:cxn modelId="{9D94F752-E402-448A-A218-CAF7B9112736}" type="presParOf" srcId="{42C930F8-2F4D-4AE8-9850-C32B2184C6CC}" destId="{AE878662-C30B-47C8-BA05-234D47454C51}" srcOrd="0" destOrd="0" presId="urn:microsoft.com/office/officeart/2005/8/layout/orgChart1"/>
    <dgm:cxn modelId="{BBB294B3-8C8F-4921-BF43-6C4BEFBB5A8C}" type="presParOf" srcId="{AE878662-C30B-47C8-BA05-234D47454C51}" destId="{FCB50EE9-85B1-41F7-B732-E0E78AE2D0C9}" srcOrd="0" destOrd="0" presId="urn:microsoft.com/office/officeart/2005/8/layout/orgChart1"/>
    <dgm:cxn modelId="{019101E5-F652-461F-96E9-82E17A46798F}" type="presParOf" srcId="{AE878662-C30B-47C8-BA05-234D47454C51}" destId="{8A7915D3-A472-474C-891E-CAE340C63829}" srcOrd="1" destOrd="0" presId="urn:microsoft.com/office/officeart/2005/8/layout/orgChart1"/>
    <dgm:cxn modelId="{C429A3A4-9548-4587-BF3E-C16AB57FBA65}" type="presParOf" srcId="{42C930F8-2F4D-4AE8-9850-C32B2184C6CC}" destId="{41D90B31-F68A-4B36-9F73-BED42BF8C5E7}" srcOrd="1" destOrd="0" presId="urn:microsoft.com/office/officeart/2005/8/layout/orgChart1"/>
    <dgm:cxn modelId="{49F3AC22-1696-4E8D-AF5B-8F3432BDDD6F}" type="presParOf" srcId="{42C930F8-2F4D-4AE8-9850-C32B2184C6CC}" destId="{F49B88AE-C892-4B48-BB31-C9F98EB5298A}" srcOrd="2" destOrd="0" presId="urn:microsoft.com/office/officeart/2005/8/layout/orgChart1"/>
    <dgm:cxn modelId="{2EB9C1C9-2E0D-433D-8EE3-569C40B67A8C}" type="presParOf" srcId="{6439061A-B501-4E1B-8B66-08B0D2C84EA5}" destId="{7B77E1F5-9E81-4413-9DAB-233C131871D0}" srcOrd="2" destOrd="0" presId="urn:microsoft.com/office/officeart/2005/8/layout/orgChart1"/>
    <dgm:cxn modelId="{50902357-3BD2-4803-BA09-98C19C496B3C}" type="presParOf" srcId="{6439061A-B501-4E1B-8B66-08B0D2C84EA5}" destId="{EBEB75DF-2556-4A14-B8B8-44A10777C573}" srcOrd="3" destOrd="0" presId="urn:microsoft.com/office/officeart/2005/8/layout/orgChart1"/>
    <dgm:cxn modelId="{D08D32AA-1344-49E4-B6B3-510A0550B096}" type="presParOf" srcId="{EBEB75DF-2556-4A14-B8B8-44A10777C573}" destId="{D63DFD69-82FB-45F9-A996-66A481C6B3C4}" srcOrd="0" destOrd="0" presId="urn:microsoft.com/office/officeart/2005/8/layout/orgChart1"/>
    <dgm:cxn modelId="{14410183-4AAC-4DCB-8CA1-5868FDC16FD5}" type="presParOf" srcId="{D63DFD69-82FB-45F9-A996-66A481C6B3C4}" destId="{391DD591-2A3B-4828-8BF0-F9586FD14361}" srcOrd="0" destOrd="0" presId="urn:microsoft.com/office/officeart/2005/8/layout/orgChart1"/>
    <dgm:cxn modelId="{E6014416-E458-4F2C-AA4F-2CB5928D3302}" type="presParOf" srcId="{D63DFD69-82FB-45F9-A996-66A481C6B3C4}" destId="{20FAF9BB-756F-48E6-8989-166E2A5D4A99}" srcOrd="1" destOrd="0" presId="urn:microsoft.com/office/officeart/2005/8/layout/orgChart1"/>
    <dgm:cxn modelId="{A7A37536-E6CA-41F9-87B0-D4424B9B55B6}" type="presParOf" srcId="{EBEB75DF-2556-4A14-B8B8-44A10777C573}" destId="{CB65FBA1-05ED-425D-A8FE-D0089BAE2131}" srcOrd="1" destOrd="0" presId="urn:microsoft.com/office/officeart/2005/8/layout/orgChart1"/>
    <dgm:cxn modelId="{5FE5A319-DCDC-4E9C-864D-AD7F262C772C}" type="presParOf" srcId="{EBEB75DF-2556-4A14-B8B8-44A10777C573}" destId="{7597B56F-EFB4-4D40-BCEC-662AFE14BDA6}" srcOrd="2" destOrd="0" presId="urn:microsoft.com/office/officeart/2005/8/layout/orgChart1"/>
    <dgm:cxn modelId="{C0CD0D24-CC9C-4EB6-9E3E-B3F925B9EEDC}" type="presParOf" srcId="{6439061A-B501-4E1B-8B66-08B0D2C84EA5}" destId="{D6C60BF8-D7F2-4016-B6C4-5F3453F06809}" srcOrd="4" destOrd="0" presId="urn:microsoft.com/office/officeart/2005/8/layout/orgChart1"/>
    <dgm:cxn modelId="{1A13B8E8-270C-4611-9F34-0A78E753AB35}" type="presParOf" srcId="{6439061A-B501-4E1B-8B66-08B0D2C84EA5}" destId="{090FEEBE-7B8E-416C-88F6-486775D4D781}" srcOrd="5" destOrd="0" presId="urn:microsoft.com/office/officeart/2005/8/layout/orgChart1"/>
    <dgm:cxn modelId="{4DC362D5-64B2-4EDD-862F-32263C59A7A0}" type="presParOf" srcId="{090FEEBE-7B8E-416C-88F6-486775D4D781}" destId="{C905391B-AA13-4E6A-A306-1A3F096888E2}" srcOrd="0" destOrd="0" presId="urn:microsoft.com/office/officeart/2005/8/layout/orgChart1"/>
    <dgm:cxn modelId="{D84AD706-4878-4C08-B24F-AFA6B2E57C90}" type="presParOf" srcId="{C905391B-AA13-4E6A-A306-1A3F096888E2}" destId="{B9761708-525E-4C85-8D36-1327B504F744}" srcOrd="0" destOrd="0" presId="urn:microsoft.com/office/officeart/2005/8/layout/orgChart1"/>
    <dgm:cxn modelId="{577B5C59-907B-4177-8EA3-EFBBCEF27430}" type="presParOf" srcId="{C905391B-AA13-4E6A-A306-1A3F096888E2}" destId="{2F71BFF3-F728-4BFA-8A83-F8A7751C0AF4}" srcOrd="1" destOrd="0" presId="urn:microsoft.com/office/officeart/2005/8/layout/orgChart1"/>
    <dgm:cxn modelId="{62C206F1-9B2C-4331-BE09-9CB4D443DEEE}" type="presParOf" srcId="{090FEEBE-7B8E-416C-88F6-486775D4D781}" destId="{7F58748C-A747-475E-A862-2CC11AD2744C}" srcOrd="1" destOrd="0" presId="urn:microsoft.com/office/officeart/2005/8/layout/orgChart1"/>
    <dgm:cxn modelId="{53EADD36-C6BC-4500-8486-8D3C64546BB7}" type="presParOf" srcId="{090FEEBE-7B8E-416C-88F6-486775D4D781}" destId="{B8B8D545-289A-4297-8CA5-B56A4EE5F410}" srcOrd="2" destOrd="0" presId="urn:microsoft.com/office/officeart/2005/8/layout/orgChart1"/>
    <dgm:cxn modelId="{11470B5D-0038-40B9-8CE8-99324BFAEECF}" type="presParOf" srcId="{D21765FA-E877-4AE8-87B6-7F3F2578FAB8}" destId="{5A3977DB-62E7-47B7-AA1F-8BFBC7F87960}" srcOrd="2" destOrd="0" presId="urn:microsoft.com/office/officeart/2005/8/layout/orgChart1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56B632-3D33-4FC6-BC5F-01E07C34BA44}" type="doc">
      <dgm:prSet loTypeId="urn:microsoft.com/office/officeart/2005/8/layout/vProcess5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E3C9938-CBDF-4614-947E-50A0E7D351C7}">
      <dgm:prSet phldrT="[Text]" custT="1"/>
      <dgm:spPr/>
      <dgm:t>
        <a:bodyPr/>
        <a:lstStyle/>
        <a:p>
          <a:pPr algn="ctr"/>
          <a:r>
            <a:rPr lang="en-US" sz="1800" dirty="0"/>
            <a:t>Generate </a:t>
          </a:r>
          <a:r>
            <a:rPr lang="en-GB" sz="1800" dirty="0">
              <a:effectLst/>
              <a:latin typeface="+mn-lt"/>
              <a:ea typeface="+mn-ea"/>
              <a:cs typeface="+mn-cs"/>
            </a:rPr>
            <a:t>request packets of type </a:t>
          </a:r>
          <a:r>
            <a:rPr lang="en-GB" sz="1800" i="1" dirty="0" err="1">
              <a:effectLst/>
              <a:latin typeface="+mn-lt"/>
              <a:ea typeface="+mn-ea"/>
              <a:cs typeface="+mn-cs"/>
            </a:rPr>
            <a:t>hmc_pkt_item_request</a:t>
          </a:r>
          <a:endParaRPr lang="en-GB" sz="1800" dirty="0"/>
        </a:p>
      </dgm:t>
    </dgm:pt>
    <dgm:pt modelId="{F159D399-2070-4617-9C20-463551C170FF}" type="parTrans" cxnId="{6838DDE9-ED25-4DA2-A872-5E4F26A22092}">
      <dgm:prSet/>
      <dgm:spPr/>
      <dgm:t>
        <a:bodyPr/>
        <a:lstStyle/>
        <a:p>
          <a:pPr algn="ctr"/>
          <a:endParaRPr lang="en-GB" sz="1800"/>
        </a:p>
      </dgm:t>
    </dgm:pt>
    <dgm:pt modelId="{40AAEAE6-4291-4B67-95AC-3A4830EF2D2F}" type="sibTrans" cxnId="{6838DDE9-ED25-4DA2-A872-5E4F26A22092}">
      <dgm:prSet custT="1"/>
      <dgm:spPr/>
      <dgm:t>
        <a:bodyPr/>
        <a:lstStyle/>
        <a:p>
          <a:pPr algn="ctr"/>
          <a:endParaRPr lang="en-GB" sz="1800"/>
        </a:p>
      </dgm:t>
    </dgm:pt>
    <dgm:pt modelId="{D59CD5F2-85C8-4342-84D0-2B3990A10499}">
      <dgm:prSet phldrT="[Text]" custT="1"/>
      <dgm:spPr/>
      <dgm:t>
        <a:bodyPr/>
        <a:lstStyle/>
        <a:p>
          <a:pPr algn="ctr"/>
          <a:r>
            <a:rPr lang="en-GB" sz="1800">
              <a:effectLst/>
              <a:latin typeface="+mn-lt"/>
              <a:ea typeface="+mn-ea"/>
              <a:cs typeface="+mn-cs"/>
            </a:rPr>
            <a:t>Assign tags to the packets </a:t>
          </a:r>
          <a:endParaRPr lang="en-GB" sz="1800" dirty="0"/>
        </a:p>
      </dgm:t>
    </dgm:pt>
    <dgm:pt modelId="{BDBF34A8-E560-40AD-B991-F391FD76387A}" type="parTrans" cxnId="{11F2A2BE-B55C-4DC4-A975-65EF18477CF7}">
      <dgm:prSet/>
      <dgm:spPr/>
      <dgm:t>
        <a:bodyPr/>
        <a:lstStyle/>
        <a:p>
          <a:pPr algn="ctr"/>
          <a:endParaRPr lang="en-GB" sz="1800"/>
        </a:p>
      </dgm:t>
    </dgm:pt>
    <dgm:pt modelId="{D6E6B8C1-F9A9-4828-9A7D-796AA3B9A962}" type="sibTrans" cxnId="{11F2A2BE-B55C-4DC4-A975-65EF18477CF7}">
      <dgm:prSet custT="1"/>
      <dgm:spPr/>
      <dgm:t>
        <a:bodyPr/>
        <a:lstStyle/>
        <a:p>
          <a:pPr algn="ctr"/>
          <a:endParaRPr lang="en-GB" sz="1800"/>
        </a:p>
      </dgm:t>
    </dgm:pt>
    <dgm:pt modelId="{B98498F9-1C34-4EA0-B768-7DF9C52EC7D8}">
      <dgm:prSet phldrT="[Text]" custT="1"/>
      <dgm:spPr/>
      <dgm:t>
        <a:bodyPr/>
        <a:lstStyle/>
        <a:p>
          <a:pPr algn="ctr"/>
          <a:r>
            <a:rPr lang="en-GB" sz="1800">
              <a:effectLst/>
              <a:latin typeface="+mn-lt"/>
              <a:ea typeface="+mn-ea"/>
              <a:cs typeface="+mn-cs"/>
            </a:rPr>
            <a:t>Divide the packets to flits </a:t>
          </a:r>
          <a:endParaRPr lang="en-GB" sz="1800" dirty="0"/>
        </a:p>
      </dgm:t>
    </dgm:pt>
    <dgm:pt modelId="{4F3A7BF7-A8F7-4A9E-A1B1-B9092EA1132E}" type="parTrans" cxnId="{2A6ECADC-EAAA-455F-BDD3-45C84DE2EC90}">
      <dgm:prSet/>
      <dgm:spPr/>
      <dgm:t>
        <a:bodyPr/>
        <a:lstStyle/>
        <a:p>
          <a:pPr algn="ctr"/>
          <a:endParaRPr lang="en-GB" sz="1800"/>
        </a:p>
      </dgm:t>
    </dgm:pt>
    <dgm:pt modelId="{E9EE1071-0DA9-464D-96C3-51E6CE4ABB76}" type="sibTrans" cxnId="{2A6ECADC-EAAA-455F-BDD3-45C84DE2EC90}">
      <dgm:prSet custT="1"/>
      <dgm:spPr/>
      <dgm:t>
        <a:bodyPr/>
        <a:lstStyle/>
        <a:p>
          <a:pPr algn="ctr"/>
          <a:endParaRPr lang="en-GB" sz="1800"/>
        </a:p>
      </dgm:t>
    </dgm:pt>
    <dgm:pt modelId="{1E49E057-CA3E-4A51-8115-C967343CB5CE}">
      <dgm:prSet custT="1"/>
      <dgm:spPr/>
      <dgm:t>
        <a:bodyPr/>
        <a:lstStyle/>
        <a:p>
          <a:pPr algn="ctr"/>
          <a:r>
            <a:rPr lang="en-GB" sz="1800" dirty="0">
              <a:effectLst/>
              <a:latin typeface="+mn-lt"/>
              <a:ea typeface="+mn-ea"/>
              <a:cs typeface="+mn-cs"/>
            </a:rPr>
            <a:t>Create a </a:t>
          </a:r>
          <a:r>
            <a:rPr lang="en-GB" sz="1800" i="1" dirty="0" err="1">
              <a:effectLst/>
              <a:latin typeface="+mn-lt"/>
              <a:ea typeface="+mn-ea"/>
              <a:cs typeface="+mn-cs"/>
            </a:rPr>
            <a:t>valid_data</a:t>
          </a:r>
          <a:r>
            <a:rPr lang="en-GB" sz="1800" dirty="0">
              <a:effectLst/>
              <a:latin typeface="+mn-lt"/>
              <a:ea typeface="+mn-ea"/>
              <a:cs typeface="+mn-cs"/>
            </a:rPr>
            <a:t> item and arrange the flits to form TDATA with maximum 4 flits</a:t>
          </a:r>
          <a:r>
            <a:rPr lang="en-GB" sz="1800" baseline="0" dirty="0">
              <a:effectLst/>
              <a:latin typeface="+mn-lt"/>
              <a:ea typeface="+mn-ea"/>
              <a:cs typeface="+mn-cs"/>
            </a:rPr>
            <a:t> and </a:t>
          </a:r>
          <a:r>
            <a:rPr lang="en-GB" sz="1800" dirty="0">
              <a:effectLst/>
              <a:latin typeface="+mn-lt"/>
              <a:ea typeface="+mn-ea"/>
              <a:cs typeface="+mn-cs"/>
            </a:rPr>
            <a:t>assign TUSER</a:t>
          </a:r>
          <a:endParaRPr lang="en-GB" sz="1800" dirty="0"/>
        </a:p>
      </dgm:t>
    </dgm:pt>
    <dgm:pt modelId="{7F84FAE3-843F-4327-9EA4-C51E6DAFB980}" type="parTrans" cxnId="{09054A67-7AE9-4889-90A4-D4030ED6FD99}">
      <dgm:prSet/>
      <dgm:spPr/>
      <dgm:t>
        <a:bodyPr/>
        <a:lstStyle/>
        <a:p>
          <a:pPr algn="ctr"/>
          <a:endParaRPr lang="en-GB" sz="1800"/>
        </a:p>
      </dgm:t>
    </dgm:pt>
    <dgm:pt modelId="{AF6627CC-EB3E-4D77-826A-B349C2EE76AD}" type="sibTrans" cxnId="{09054A67-7AE9-4889-90A4-D4030ED6FD99}">
      <dgm:prSet custT="1"/>
      <dgm:spPr/>
      <dgm:t>
        <a:bodyPr/>
        <a:lstStyle/>
        <a:p>
          <a:pPr algn="ctr"/>
          <a:endParaRPr lang="en-GB" sz="1800"/>
        </a:p>
      </dgm:t>
    </dgm:pt>
    <dgm:pt modelId="{175147F2-B1E5-4BE3-8790-D058B83FBC1A}">
      <dgm:prSet custT="1"/>
      <dgm:spPr/>
      <dgm:t>
        <a:bodyPr/>
        <a:lstStyle/>
        <a:p>
          <a:pPr algn="ctr"/>
          <a:r>
            <a:rPr lang="en-GB" sz="1800">
              <a:effectLst/>
              <a:latin typeface="+mn-lt"/>
              <a:ea typeface="+mn-ea"/>
              <a:cs typeface="+mn-cs"/>
            </a:rPr>
            <a:t>Send the </a:t>
          </a:r>
          <a:r>
            <a:rPr lang="en-GB" sz="1800" i="1">
              <a:effectLst/>
              <a:latin typeface="+mn-lt"/>
              <a:ea typeface="+mn-ea"/>
              <a:cs typeface="+mn-cs"/>
            </a:rPr>
            <a:t>valid_data</a:t>
          </a:r>
          <a:r>
            <a:rPr lang="en-GB" sz="1800">
              <a:effectLst/>
              <a:latin typeface="+mn-lt"/>
              <a:ea typeface="+mn-ea"/>
              <a:cs typeface="+mn-cs"/>
            </a:rPr>
            <a:t> items to the sequencer</a:t>
          </a:r>
          <a:endParaRPr lang="en-GB" sz="1800" dirty="0"/>
        </a:p>
      </dgm:t>
    </dgm:pt>
    <dgm:pt modelId="{BB963514-0103-4252-B00C-E32019932A96}" type="parTrans" cxnId="{8C8D4A60-7076-4F75-89F6-B268A187A93E}">
      <dgm:prSet/>
      <dgm:spPr/>
      <dgm:t>
        <a:bodyPr/>
        <a:lstStyle/>
        <a:p>
          <a:pPr algn="ctr"/>
          <a:endParaRPr lang="en-GB" sz="1800"/>
        </a:p>
      </dgm:t>
    </dgm:pt>
    <dgm:pt modelId="{B5082C89-8E18-4670-9D1A-83F3F520EA41}" type="sibTrans" cxnId="{8C8D4A60-7076-4F75-89F6-B268A187A93E}">
      <dgm:prSet/>
      <dgm:spPr/>
      <dgm:t>
        <a:bodyPr/>
        <a:lstStyle/>
        <a:p>
          <a:pPr algn="ctr"/>
          <a:endParaRPr lang="en-GB" sz="1800"/>
        </a:p>
      </dgm:t>
    </dgm:pt>
    <dgm:pt modelId="{571D7444-53EC-404F-AC63-FCB17FCED1E2}" type="pres">
      <dgm:prSet presAssocID="{F156B632-3D33-4FC6-BC5F-01E07C34BA44}" presName="outerComposite" presStyleCnt="0">
        <dgm:presLayoutVars>
          <dgm:chMax val="5"/>
          <dgm:dir/>
          <dgm:resizeHandles val="exact"/>
        </dgm:presLayoutVars>
      </dgm:prSet>
      <dgm:spPr/>
    </dgm:pt>
    <dgm:pt modelId="{E981739F-833C-4723-9F9D-5A3602DCAD8D}" type="pres">
      <dgm:prSet presAssocID="{F156B632-3D33-4FC6-BC5F-01E07C34BA44}" presName="dummyMaxCanvas" presStyleCnt="0">
        <dgm:presLayoutVars/>
      </dgm:prSet>
      <dgm:spPr/>
    </dgm:pt>
    <dgm:pt modelId="{ECC495CE-CFE6-4493-A135-146BDE59B4E9}" type="pres">
      <dgm:prSet presAssocID="{F156B632-3D33-4FC6-BC5F-01E07C34BA44}" presName="FiveNodes_1" presStyleLbl="node1" presStyleIdx="0" presStyleCnt="5">
        <dgm:presLayoutVars>
          <dgm:bulletEnabled val="1"/>
        </dgm:presLayoutVars>
      </dgm:prSet>
      <dgm:spPr/>
    </dgm:pt>
    <dgm:pt modelId="{A4B4CD40-9FBA-447D-BE23-C65E77A4BDC3}" type="pres">
      <dgm:prSet presAssocID="{F156B632-3D33-4FC6-BC5F-01E07C34BA44}" presName="FiveNodes_2" presStyleLbl="node1" presStyleIdx="1" presStyleCnt="5">
        <dgm:presLayoutVars>
          <dgm:bulletEnabled val="1"/>
        </dgm:presLayoutVars>
      </dgm:prSet>
      <dgm:spPr/>
    </dgm:pt>
    <dgm:pt modelId="{3E7E808B-C66A-45B6-91C6-2B56AED65200}" type="pres">
      <dgm:prSet presAssocID="{F156B632-3D33-4FC6-BC5F-01E07C34BA44}" presName="FiveNodes_3" presStyleLbl="node1" presStyleIdx="2" presStyleCnt="5">
        <dgm:presLayoutVars>
          <dgm:bulletEnabled val="1"/>
        </dgm:presLayoutVars>
      </dgm:prSet>
      <dgm:spPr/>
    </dgm:pt>
    <dgm:pt modelId="{CC2068E4-D6D3-4586-BF8C-8C01CCE53B99}" type="pres">
      <dgm:prSet presAssocID="{F156B632-3D33-4FC6-BC5F-01E07C34BA44}" presName="FiveNodes_4" presStyleLbl="node1" presStyleIdx="3" presStyleCnt="5">
        <dgm:presLayoutVars>
          <dgm:bulletEnabled val="1"/>
        </dgm:presLayoutVars>
      </dgm:prSet>
      <dgm:spPr/>
    </dgm:pt>
    <dgm:pt modelId="{41EAE31F-9D5F-4966-9922-1F8C4BBF3342}" type="pres">
      <dgm:prSet presAssocID="{F156B632-3D33-4FC6-BC5F-01E07C34BA44}" presName="FiveNodes_5" presStyleLbl="node1" presStyleIdx="4" presStyleCnt="5">
        <dgm:presLayoutVars>
          <dgm:bulletEnabled val="1"/>
        </dgm:presLayoutVars>
      </dgm:prSet>
      <dgm:spPr/>
    </dgm:pt>
    <dgm:pt modelId="{D2E69DA6-5623-4FED-B64E-33685DD68C60}" type="pres">
      <dgm:prSet presAssocID="{F156B632-3D33-4FC6-BC5F-01E07C34BA44}" presName="FiveConn_1-2" presStyleLbl="fgAccFollowNode1" presStyleIdx="0" presStyleCnt="4">
        <dgm:presLayoutVars>
          <dgm:bulletEnabled val="1"/>
        </dgm:presLayoutVars>
      </dgm:prSet>
      <dgm:spPr/>
    </dgm:pt>
    <dgm:pt modelId="{3209B8C2-7F5B-4314-93EB-5328D533F9C9}" type="pres">
      <dgm:prSet presAssocID="{F156B632-3D33-4FC6-BC5F-01E07C34BA44}" presName="FiveConn_2-3" presStyleLbl="fgAccFollowNode1" presStyleIdx="1" presStyleCnt="4">
        <dgm:presLayoutVars>
          <dgm:bulletEnabled val="1"/>
        </dgm:presLayoutVars>
      </dgm:prSet>
      <dgm:spPr/>
    </dgm:pt>
    <dgm:pt modelId="{525CEA81-A69D-4F14-898C-3C14858D46C8}" type="pres">
      <dgm:prSet presAssocID="{F156B632-3D33-4FC6-BC5F-01E07C34BA44}" presName="FiveConn_3-4" presStyleLbl="fgAccFollowNode1" presStyleIdx="2" presStyleCnt="4">
        <dgm:presLayoutVars>
          <dgm:bulletEnabled val="1"/>
        </dgm:presLayoutVars>
      </dgm:prSet>
      <dgm:spPr/>
    </dgm:pt>
    <dgm:pt modelId="{025B140D-A1D4-4B78-A3C5-8619FCB95643}" type="pres">
      <dgm:prSet presAssocID="{F156B632-3D33-4FC6-BC5F-01E07C34BA44}" presName="FiveConn_4-5" presStyleLbl="fgAccFollowNode1" presStyleIdx="3" presStyleCnt="4">
        <dgm:presLayoutVars>
          <dgm:bulletEnabled val="1"/>
        </dgm:presLayoutVars>
      </dgm:prSet>
      <dgm:spPr/>
    </dgm:pt>
    <dgm:pt modelId="{77654D8B-19D7-48BE-80EE-6BB03291E5BD}" type="pres">
      <dgm:prSet presAssocID="{F156B632-3D33-4FC6-BC5F-01E07C34BA44}" presName="FiveNodes_1_text" presStyleLbl="node1" presStyleIdx="4" presStyleCnt="5">
        <dgm:presLayoutVars>
          <dgm:bulletEnabled val="1"/>
        </dgm:presLayoutVars>
      </dgm:prSet>
      <dgm:spPr/>
    </dgm:pt>
    <dgm:pt modelId="{9C1955AB-9030-45DA-BE05-10078A45EF27}" type="pres">
      <dgm:prSet presAssocID="{F156B632-3D33-4FC6-BC5F-01E07C34BA44}" presName="FiveNodes_2_text" presStyleLbl="node1" presStyleIdx="4" presStyleCnt="5">
        <dgm:presLayoutVars>
          <dgm:bulletEnabled val="1"/>
        </dgm:presLayoutVars>
      </dgm:prSet>
      <dgm:spPr/>
    </dgm:pt>
    <dgm:pt modelId="{C068C383-937C-4669-88B3-8DA83EF331B9}" type="pres">
      <dgm:prSet presAssocID="{F156B632-3D33-4FC6-BC5F-01E07C34BA44}" presName="FiveNodes_3_text" presStyleLbl="node1" presStyleIdx="4" presStyleCnt="5">
        <dgm:presLayoutVars>
          <dgm:bulletEnabled val="1"/>
        </dgm:presLayoutVars>
      </dgm:prSet>
      <dgm:spPr/>
    </dgm:pt>
    <dgm:pt modelId="{6CD15DD6-033D-4113-A259-53E4BDA16567}" type="pres">
      <dgm:prSet presAssocID="{F156B632-3D33-4FC6-BC5F-01E07C34BA44}" presName="FiveNodes_4_text" presStyleLbl="node1" presStyleIdx="4" presStyleCnt="5">
        <dgm:presLayoutVars>
          <dgm:bulletEnabled val="1"/>
        </dgm:presLayoutVars>
      </dgm:prSet>
      <dgm:spPr/>
    </dgm:pt>
    <dgm:pt modelId="{323308B2-6ACA-422F-B47F-10E876919601}" type="pres">
      <dgm:prSet presAssocID="{F156B632-3D33-4FC6-BC5F-01E07C34BA4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8F2990A-4E4B-43F2-9A2D-8E882A89A952}" type="presOf" srcId="{9E3C9938-CBDF-4614-947E-50A0E7D351C7}" destId="{77654D8B-19D7-48BE-80EE-6BB03291E5BD}" srcOrd="1" destOrd="0" presId="urn:microsoft.com/office/officeart/2005/8/layout/vProcess5"/>
    <dgm:cxn modelId="{71CCEB0E-DCB7-4B24-8283-162A1B129E90}" type="presOf" srcId="{D59CD5F2-85C8-4342-84D0-2B3990A10499}" destId="{A4B4CD40-9FBA-447D-BE23-C65E77A4BDC3}" srcOrd="0" destOrd="0" presId="urn:microsoft.com/office/officeart/2005/8/layout/vProcess5"/>
    <dgm:cxn modelId="{87504819-75F4-40E5-8317-5D612C49138D}" type="presOf" srcId="{F156B632-3D33-4FC6-BC5F-01E07C34BA44}" destId="{571D7444-53EC-404F-AC63-FCB17FCED1E2}" srcOrd="0" destOrd="0" presId="urn:microsoft.com/office/officeart/2005/8/layout/vProcess5"/>
    <dgm:cxn modelId="{BFBAC421-BF92-4D75-ADF2-6304E7CE64A5}" type="presOf" srcId="{B98498F9-1C34-4EA0-B768-7DF9C52EC7D8}" destId="{C068C383-937C-4669-88B3-8DA83EF331B9}" srcOrd="1" destOrd="0" presId="urn:microsoft.com/office/officeart/2005/8/layout/vProcess5"/>
    <dgm:cxn modelId="{F3131E29-3549-471B-BD53-116C3138CDFB}" type="presOf" srcId="{AF6627CC-EB3E-4D77-826A-B349C2EE76AD}" destId="{025B140D-A1D4-4B78-A3C5-8619FCB95643}" srcOrd="0" destOrd="0" presId="urn:microsoft.com/office/officeart/2005/8/layout/vProcess5"/>
    <dgm:cxn modelId="{D4DD283A-F376-47F9-BB77-70B42ED06968}" type="presOf" srcId="{1E49E057-CA3E-4A51-8115-C967343CB5CE}" destId="{CC2068E4-D6D3-4586-BF8C-8C01CCE53B99}" srcOrd="0" destOrd="0" presId="urn:microsoft.com/office/officeart/2005/8/layout/vProcess5"/>
    <dgm:cxn modelId="{8C8D4A60-7076-4F75-89F6-B268A187A93E}" srcId="{F156B632-3D33-4FC6-BC5F-01E07C34BA44}" destId="{175147F2-B1E5-4BE3-8790-D058B83FBC1A}" srcOrd="4" destOrd="0" parTransId="{BB963514-0103-4252-B00C-E32019932A96}" sibTransId="{B5082C89-8E18-4670-9D1A-83F3F520EA41}"/>
    <dgm:cxn modelId="{268EE863-086D-4A2E-AC2E-0D9B435C23AA}" type="presOf" srcId="{D59CD5F2-85C8-4342-84D0-2B3990A10499}" destId="{9C1955AB-9030-45DA-BE05-10078A45EF27}" srcOrd="1" destOrd="0" presId="urn:microsoft.com/office/officeart/2005/8/layout/vProcess5"/>
    <dgm:cxn modelId="{09054A67-7AE9-4889-90A4-D4030ED6FD99}" srcId="{F156B632-3D33-4FC6-BC5F-01E07C34BA44}" destId="{1E49E057-CA3E-4A51-8115-C967343CB5CE}" srcOrd="3" destOrd="0" parTransId="{7F84FAE3-843F-4327-9EA4-C51E6DAFB980}" sibTransId="{AF6627CC-EB3E-4D77-826A-B349C2EE76AD}"/>
    <dgm:cxn modelId="{CB0DF94C-8E00-4619-B992-CD0244F68E0E}" type="presOf" srcId="{B98498F9-1C34-4EA0-B768-7DF9C52EC7D8}" destId="{3E7E808B-C66A-45B6-91C6-2B56AED65200}" srcOrd="0" destOrd="0" presId="urn:microsoft.com/office/officeart/2005/8/layout/vProcess5"/>
    <dgm:cxn modelId="{6C607350-590F-4C78-8357-ED98B62A894F}" type="presOf" srcId="{9E3C9938-CBDF-4614-947E-50A0E7D351C7}" destId="{ECC495CE-CFE6-4493-A135-146BDE59B4E9}" srcOrd="0" destOrd="0" presId="urn:microsoft.com/office/officeart/2005/8/layout/vProcess5"/>
    <dgm:cxn modelId="{A4267E73-223C-4364-A5C0-DDCD6A38C776}" type="presOf" srcId="{40AAEAE6-4291-4B67-95AC-3A4830EF2D2F}" destId="{D2E69DA6-5623-4FED-B64E-33685DD68C60}" srcOrd="0" destOrd="0" presId="urn:microsoft.com/office/officeart/2005/8/layout/vProcess5"/>
    <dgm:cxn modelId="{7E365B84-A38D-4FDE-8C97-8D1089C8E30A}" type="presOf" srcId="{E9EE1071-0DA9-464D-96C3-51E6CE4ABB76}" destId="{525CEA81-A69D-4F14-898C-3C14858D46C8}" srcOrd="0" destOrd="0" presId="urn:microsoft.com/office/officeart/2005/8/layout/vProcess5"/>
    <dgm:cxn modelId="{FC1BDC87-1EC5-4B80-B040-84B5EC2589BE}" type="presOf" srcId="{175147F2-B1E5-4BE3-8790-D058B83FBC1A}" destId="{323308B2-6ACA-422F-B47F-10E876919601}" srcOrd="1" destOrd="0" presId="urn:microsoft.com/office/officeart/2005/8/layout/vProcess5"/>
    <dgm:cxn modelId="{11F2A2BE-B55C-4DC4-A975-65EF18477CF7}" srcId="{F156B632-3D33-4FC6-BC5F-01E07C34BA44}" destId="{D59CD5F2-85C8-4342-84D0-2B3990A10499}" srcOrd="1" destOrd="0" parTransId="{BDBF34A8-E560-40AD-B991-F391FD76387A}" sibTransId="{D6E6B8C1-F9A9-4828-9A7D-796AA3B9A962}"/>
    <dgm:cxn modelId="{C0F925D0-3CBB-4AD0-9369-B06004277361}" type="presOf" srcId="{175147F2-B1E5-4BE3-8790-D058B83FBC1A}" destId="{41EAE31F-9D5F-4966-9922-1F8C4BBF3342}" srcOrd="0" destOrd="0" presId="urn:microsoft.com/office/officeart/2005/8/layout/vProcess5"/>
    <dgm:cxn modelId="{70CEBDD8-9F93-4BFD-9658-127DF81CB027}" type="presOf" srcId="{D6E6B8C1-F9A9-4828-9A7D-796AA3B9A962}" destId="{3209B8C2-7F5B-4314-93EB-5328D533F9C9}" srcOrd="0" destOrd="0" presId="urn:microsoft.com/office/officeart/2005/8/layout/vProcess5"/>
    <dgm:cxn modelId="{2A6ECADC-EAAA-455F-BDD3-45C84DE2EC90}" srcId="{F156B632-3D33-4FC6-BC5F-01E07C34BA44}" destId="{B98498F9-1C34-4EA0-B768-7DF9C52EC7D8}" srcOrd="2" destOrd="0" parTransId="{4F3A7BF7-A8F7-4A9E-A1B1-B9092EA1132E}" sibTransId="{E9EE1071-0DA9-464D-96C3-51E6CE4ABB76}"/>
    <dgm:cxn modelId="{247884E2-E0E4-4A33-BF24-36A1A0FAC543}" type="presOf" srcId="{1E49E057-CA3E-4A51-8115-C967343CB5CE}" destId="{6CD15DD6-033D-4113-A259-53E4BDA16567}" srcOrd="1" destOrd="0" presId="urn:microsoft.com/office/officeart/2005/8/layout/vProcess5"/>
    <dgm:cxn modelId="{6838DDE9-ED25-4DA2-A872-5E4F26A22092}" srcId="{F156B632-3D33-4FC6-BC5F-01E07C34BA44}" destId="{9E3C9938-CBDF-4614-947E-50A0E7D351C7}" srcOrd="0" destOrd="0" parTransId="{F159D399-2070-4617-9C20-463551C170FF}" sibTransId="{40AAEAE6-4291-4B67-95AC-3A4830EF2D2F}"/>
    <dgm:cxn modelId="{5730B7AD-DC58-4623-94E3-9175263BE8AF}" type="presParOf" srcId="{571D7444-53EC-404F-AC63-FCB17FCED1E2}" destId="{E981739F-833C-4723-9F9D-5A3602DCAD8D}" srcOrd="0" destOrd="0" presId="urn:microsoft.com/office/officeart/2005/8/layout/vProcess5"/>
    <dgm:cxn modelId="{AE599F37-3543-4D1C-B2DB-0B5D081B221D}" type="presParOf" srcId="{571D7444-53EC-404F-AC63-FCB17FCED1E2}" destId="{ECC495CE-CFE6-4493-A135-146BDE59B4E9}" srcOrd="1" destOrd="0" presId="urn:microsoft.com/office/officeart/2005/8/layout/vProcess5"/>
    <dgm:cxn modelId="{A71F1BCD-3E41-47DE-B3F0-FB367AD999F6}" type="presParOf" srcId="{571D7444-53EC-404F-AC63-FCB17FCED1E2}" destId="{A4B4CD40-9FBA-447D-BE23-C65E77A4BDC3}" srcOrd="2" destOrd="0" presId="urn:microsoft.com/office/officeart/2005/8/layout/vProcess5"/>
    <dgm:cxn modelId="{AEDDE7C0-A910-4E33-AE0C-07309BFC5F75}" type="presParOf" srcId="{571D7444-53EC-404F-AC63-FCB17FCED1E2}" destId="{3E7E808B-C66A-45B6-91C6-2B56AED65200}" srcOrd="3" destOrd="0" presId="urn:microsoft.com/office/officeart/2005/8/layout/vProcess5"/>
    <dgm:cxn modelId="{39966C80-4CA1-4CD4-94C0-B699DD5CC56D}" type="presParOf" srcId="{571D7444-53EC-404F-AC63-FCB17FCED1E2}" destId="{CC2068E4-D6D3-4586-BF8C-8C01CCE53B99}" srcOrd="4" destOrd="0" presId="urn:microsoft.com/office/officeart/2005/8/layout/vProcess5"/>
    <dgm:cxn modelId="{16007900-D000-4806-9C54-ED5197BB3DD7}" type="presParOf" srcId="{571D7444-53EC-404F-AC63-FCB17FCED1E2}" destId="{41EAE31F-9D5F-4966-9922-1F8C4BBF3342}" srcOrd="5" destOrd="0" presId="urn:microsoft.com/office/officeart/2005/8/layout/vProcess5"/>
    <dgm:cxn modelId="{7B3C283A-E7C5-4FE4-A520-9E6C2022AD73}" type="presParOf" srcId="{571D7444-53EC-404F-AC63-FCB17FCED1E2}" destId="{D2E69DA6-5623-4FED-B64E-33685DD68C60}" srcOrd="6" destOrd="0" presId="urn:microsoft.com/office/officeart/2005/8/layout/vProcess5"/>
    <dgm:cxn modelId="{DE24FCF3-4B62-493F-B50E-9B0A52E252F2}" type="presParOf" srcId="{571D7444-53EC-404F-AC63-FCB17FCED1E2}" destId="{3209B8C2-7F5B-4314-93EB-5328D533F9C9}" srcOrd="7" destOrd="0" presId="urn:microsoft.com/office/officeart/2005/8/layout/vProcess5"/>
    <dgm:cxn modelId="{AA188D14-6F06-4F8C-8BEB-0E1CFCE27919}" type="presParOf" srcId="{571D7444-53EC-404F-AC63-FCB17FCED1E2}" destId="{525CEA81-A69D-4F14-898C-3C14858D46C8}" srcOrd="8" destOrd="0" presId="urn:microsoft.com/office/officeart/2005/8/layout/vProcess5"/>
    <dgm:cxn modelId="{3C9673EC-57F8-4DDD-9C08-9DC0383845CB}" type="presParOf" srcId="{571D7444-53EC-404F-AC63-FCB17FCED1E2}" destId="{025B140D-A1D4-4B78-A3C5-8619FCB95643}" srcOrd="9" destOrd="0" presId="urn:microsoft.com/office/officeart/2005/8/layout/vProcess5"/>
    <dgm:cxn modelId="{37D83BB2-F20D-425E-AD01-98C140B77E97}" type="presParOf" srcId="{571D7444-53EC-404F-AC63-FCB17FCED1E2}" destId="{77654D8B-19D7-48BE-80EE-6BB03291E5BD}" srcOrd="10" destOrd="0" presId="urn:microsoft.com/office/officeart/2005/8/layout/vProcess5"/>
    <dgm:cxn modelId="{A926C4A3-00A4-413C-8F44-B58498CD44DC}" type="presParOf" srcId="{571D7444-53EC-404F-AC63-FCB17FCED1E2}" destId="{9C1955AB-9030-45DA-BE05-10078A45EF27}" srcOrd="11" destOrd="0" presId="urn:microsoft.com/office/officeart/2005/8/layout/vProcess5"/>
    <dgm:cxn modelId="{D511DF6F-0D08-41AF-964C-8D1A91FC9529}" type="presParOf" srcId="{571D7444-53EC-404F-AC63-FCB17FCED1E2}" destId="{C068C383-937C-4669-88B3-8DA83EF331B9}" srcOrd="12" destOrd="0" presId="urn:microsoft.com/office/officeart/2005/8/layout/vProcess5"/>
    <dgm:cxn modelId="{DF5E75B4-B52F-46CF-927F-339BBD01D000}" type="presParOf" srcId="{571D7444-53EC-404F-AC63-FCB17FCED1E2}" destId="{6CD15DD6-033D-4113-A259-53E4BDA16567}" srcOrd="13" destOrd="0" presId="urn:microsoft.com/office/officeart/2005/8/layout/vProcess5"/>
    <dgm:cxn modelId="{750DCF30-B36B-4DEF-A7B4-94D2F22BAD46}" type="presParOf" srcId="{571D7444-53EC-404F-AC63-FCB17FCED1E2}" destId="{323308B2-6ACA-422F-B47F-10E8769196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F25D4A-0B99-4216-AF4A-8BEE8638FE56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BB1E66-FEB9-4489-8821-2C1A1D9CBBCF}">
      <dgm:prSet phldrT="[Text]"/>
      <dgm:spPr/>
      <dgm:t>
        <a:bodyPr/>
        <a:lstStyle/>
        <a:p>
          <a:r>
            <a:rPr lang="en-US" b="1" dirty="0"/>
            <a:t>Initialization</a:t>
          </a:r>
        </a:p>
        <a:p>
          <a:r>
            <a:rPr lang="en-US" b="1" dirty="0"/>
            <a:t>Stage</a:t>
          </a:r>
        </a:p>
      </dgm:t>
    </dgm:pt>
    <dgm:pt modelId="{03B20F7D-70CC-40E9-B3C4-368E4FFC3A3C}" type="parTrans" cxnId="{F31A494C-83AD-4D87-B05C-E65BCDCD0C7E}">
      <dgm:prSet/>
      <dgm:spPr/>
      <dgm:t>
        <a:bodyPr/>
        <a:lstStyle/>
        <a:p>
          <a:endParaRPr lang="en-US"/>
        </a:p>
      </dgm:t>
    </dgm:pt>
    <dgm:pt modelId="{1AEC0E47-4C39-4D8F-A90A-4C2B68B96DE3}" type="sibTrans" cxnId="{F31A494C-83AD-4D87-B05C-E65BCDCD0C7E}">
      <dgm:prSet/>
      <dgm:spPr/>
      <dgm:t>
        <a:bodyPr/>
        <a:lstStyle/>
        <a:p>
          <a:endParaRPr lang="en-US"/>
        </a:p>
      </dgm:t>
    </dgm:pt>
    <dgm:pt modelId="{EFA1D580-F5E9-4FE8-BB70-10D24201355F}">
      <dgm:prSet phldrT="[Text]"/>
      <dgm:spPr/>
      <dgm:t>
        <a:bodyPr/>
        <a:lstStyle/>
        <a:p>
          <a:r>
            <a:rPr lang="en-US" b="1" dirty="0"/>
            <a:t>Request/Response</a:t>
          </a:r>
        </a:p>
        <a:p>
          <a:r>
            <a:rPr lang="en-US" b="1" dirty="0"/>
            <a:t>Stage</a:t>
          </a:r>
        </a:p>
      </dgm:t>
    </dgm:pt>
    <dgm:pt modelId="{4CB62D76-14A8-48FF-ACB0-1E9FA4BBE6C7}" type="parTrans" cxnId="{F40B2485-21E1-47A1-AA6F-C9A74253F6BE}">
      <dgm:prSet/>
      <dgm:spPr/>
      <dgm:t>
        <a:bodyPr/>
        <a:lstStyle/>
        <a:p>
          <a:endParaRPr lang="en-US"/>
        </a:p>
      </dgm:t>
    </dgm:pt>
    <dgm:pt modelId="{9B8D1F23-E09A-4B3D-85BF-9EDBFFBEA21C}" type="sibTrans" cxnId="{F40B2485-21E1-47A1-AA6F-C9A74253F6BE}">
      <dgm:prSet/>
      <dgm:spPr/>
      <dgm:t>
        <a:bodyPr/>
        <a:lstStyle/>
        <a:p>
          <a:endParaRPr lang="en-US"/>
        </a:p>
      </dgm:t>
    </dgm:pt>
    <dgm:pt modelId="{66CCFA60-BDBC-4D6D-8E46-7D83427F5EE1}" type="pres">
      <dgm:prSet presAssocID="{5DF25D4A-0B99-4216-AF4A-8BEE8638FE5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C4D8CCD-E97B-41D4-9FCB-2DED6D721FF5}" type="pres">
      <dgm:prSet presAssocID="{EFA1D580-F5E9-4FE8-BB70-10D24201355F}" presName="Accent2" presStyleCnt="0"/>
      <dgm:spPr/>
    </dgm:pt>
    <dgm:pt modelId="{564AA326-C9FC-4104-9EF8-223DE490FF24}" type="pres">
      <dgm:prSet presAssocID="{EFA1D580-F5E9-4FE8-BB70-10D24201355F}" presName="Accent" presStyleLbl="node1" presStyleIdx="0" presStyleCnt="2"/>
      <dgm:spPr/>
    </dgm:pt>
    <dgm:pt modelId="{CCD8465F-1E3B-40A8-B264-99B083BBB1F9}" type="pres">
      <dgm:prSet presAssocID="{EFA1D580-F5E9-4FE8-BB70-10D24201355F}" presName="ParentBackground2" presStyleCnt="0"/>
      <dgm:spPr/>
    </dgm:pt>
    <dgm:pt modelId="{A401C1ED-33C0-4262-8481-FDC1B90B47F5}" type="pres">
      <dgm:prSet presAssocID="{EFA1D580-F5E9-4FE8-BB70-10D24201355F}" presName="ParentBackground" presStyleLbl="fgAcc1" presStyleIdx="0" presStyleCnt="2"/>
      <dgm:spPr/>
    </dgm:pt>
    <dgm:pt modelId="{0788CDD5-1CEE-4B2D-9DD5-5B429BF58089}" type="pres">
      <dgm:prSet presAssocID="{EFA1D580-F5E9-4FE8-BB70-10D24201355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FC4D546-123F-4A1A-89F1-86A338A67AC4}" type="pres">
      <dgm:prSet presAssocID="{F7BB1E66-FEB9-4489-8821-2C1A1D9CBBCF}" presName="Accent1" presStyleCnt="0"/>
      <dgm:spPr/>
    </dgm:pt>
    <dgm:pt modelId="{41DEF19E-68A3-4E78-ACB1-CA332F06F93F}" type="pres">
      <dgm:prSet presAssocID="{F7BB1E66-FEB9-4489-8821-2C1A1D9CBBCF}" presName="Accent" presStyleLbl="node1" presStyleIdx="1" presStyleCnt="2"/>
      <dgm:spPr/>
    </dgm:pt>
    <dgm:pt modelId="{C0259FB1-E322-4C17-BCDC-E1C3A68E0359}" type="pres">
      <dgm:prSet presAssocID="{F7BB1E66-FEB9-4489-8821-2C1A1D9CBBCF}" presName="ParentBackground1" presStyleCnt="0"/>
      <dgm:spPr/>
    </dgm:pt>
    <dgm:pt modelId="{0817DFDE-D55D-46BB-A6CF-491BB1F96C1F}" type="pres">
      <dgm:prSet presAssocID="{F7BB1E66-FEB9-4489-8821-2C1A1D9CBBCF}" presName="ParentBackground" presStyleLbl="fgAcc1" presStyleIdx="1" presStyleCnt="2"/>
      <dgm:spPr/>
    </dgm:pt>
    <dgm:pt modelId="{513F213C-6442-42B9-B0E0-D0E74E74D827}" type="pres">
      <dgm:prSet presAssocID="{F7BB1E66-FEB9-4489-8821-2C1A1D9CBBC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A250224-A182-48C1-91C8-EF801AA42051}" type="presOf" srcId="{F7BB1E66-FEB9-4489-8821-2C1A1D9CBBCF}" destId="{513F213C-6442-42B9-B0E0-D0E74E74D827}" srcOrd="1" destOrd="0" presId="urn:microsoft.com/office/officeart/2011/layout/CircleProcess"/>
    <dgm:cxn modelId="{F31A494C-83AD-4D87-B05C-E65BCDCD0C7E}" srcId="{5DF25D4A-0B99-4216-AF4A-8BEE8638FE56}" destId="{F7BB1E66-FEB9-4489-8821-2C1A1D9CBBCF}" srcOrd="0" destOrd="0" parTransId="{03B20F7D-70CC-40E9-B3C4-368E4FFC3A3C}" sibTransId="{1AEC0E47-4C39-4D8F-A90A-4C2B68B96DE3}"/>
    <dgm:cxn modelId="{BEF2374D-E4B4-42B7-A6D6-322483CAEC75}" type="presOf" srcId="{EFA1D580-F5E9-4FE8-BB70-10D24201355F}" destId="{A401C1ED-33C0-4262-8481-FDC1B90B47F5}" srcOrd="0" destOrd="0" presId="urn:microsoft.com/office/officeart/2011/layout/CircleProcess"/>
    <dgm:cxn modelId="{96711B75-C40D-4AE5-8D2E-5D3848AAAE26}" type="presOf" srcId="{EFA1D580-F5E9-4FE8-BB70-10D24201355F}" destId="{0788CDD5-1CEE-4B2D-9DD5-5B429BF58089}" srcOrd="1" destOrd="0" presId="urn:microsoft.com/office/officeart/2011/layout/CircleProcess"/>
    <dgm:cxn modelId="{0E5C1A57-94FA-4F46-AD7D-8ABFD0313444}" type="presOf" srcId="{5DF25D4A-0B99-4216-AF4A-8BEE8638FE56}" destId="{66CCFA60-BDBC-4D6D-8E46-7D83427F5EE1}" srcOrd="0" destOrd="0" presId="urn:microsoft.com/office/officeart/2011/layout/CircleProcess"/>
    <dgm:cxn modelId="{0E3FA658-150B-4509-A6AF-AA2829E40F17}" type="presOf" srcId="{F7BB1E66-FEB9-4489-8821-2C1A1D9CBBCF}" destId="{0817DFDE-D55D-46BB-A6CF-491BB1F96C1F}" srcOrd="0" destOrd="0" presId="urn:microsoft.com/office/officeart/2011/layout/CircleProcess"/>
    <dgm:cxn modelId="{F40B2485-21E1-47A1-AA6F-C9A74253F6BE}" srcId="{5DF25D4A-0B99-4216-AF4A-8BEE8638FE56}" destId="{EFA1D580-F5E9-4FE8-BB70-10D24201355F}" srcOrd="1" destOrd="0" parTransId="{4CB62D76-14A8-48FF-ACB0-1E9FA4BBE6C7}" sibTransId="{9B8D1F23-E09A-4B3D-85BF-9EDBFFBEA21C}"/>
    <dgm:cxn modelId="{D677E93A-06C4-4A65-A286-AFD639C4B08E}" type="presParOf" srcId="{66CCFA60-BDBC-4D6D-8E46-7D83427F5EE1}" destId="{AC4D8CCD-E97B-41D4-9FCB-2DED6D721FF5}" srcOrd="0" destOrd="0" presId="urn:microsoft.com/office/officeart/2011/layout/CircleProcess"/>
    <dgm:cxn modelId="{23E457F0-230B-4686-81F2-C3B9A14FFA72}" type="presParOf" srcId="{AC4D8CCD-E97B-41D4-9FCB-2DED6D721FF5}" destId="{564AA326-C9FC-4104-9EF8-223DE490FF24}" srcOrd="0" destOrd="0" presId="urn:microsoft.com/office/officeart/2011/layout/CircleProcess"/>
    <dgm:cxn modelId="{A6A13DED-08A9-456C-8C8B-5FC1CE354499}" type="presParOf" srcId="{66CCFA60-BDBC-4D6D-8E46-7D83427F5EE1}" destId="{CCD8465F-1E3B-40A8-B264-99B083BBB1F9}" srcOrd="1" destOrd="0" presId="urn:microsoft.com/office/officeart/2011/layout/CircleProcess"/>
    <dgm:cxn modelId="{AC43B33C-3C54-4FA2-B690-3B855E8E6D06}" type="presParOf" srcId="{CCD8465F-1E3B-40A8-B264-99B083BBB1F9}" destId="{A401C1ED-33C0-4262-8481-FDC1B90B47F5}" srcOrd="0" destOrd="0" presId="urn:microsoft.com/office/officeart/2011/layout/CircleProcess"/>
    <dgm:cxn modelId="{01F85922-7979-4651-A410-133F0EBA88BF}" type="presParOf" srcId="{66CCFA60-BDBC-4D6D-8E46-7D83427F5EE1}" destId="{0788CDD5-1CEE-4B2D-9DD5-5B429BF58089}" srcOrd="2" destOrd="0" presId="urn:microsoft.com/office/officeart/2011/layout/CircleProcess"/>
    <dgm:cxn modelId="{A851A006-7672-4B65-BA13-04406BE8ED5E}" type="presParOf" srcId="{66CCFA60-BDBC-4D6D-8E46-7D83427F5EE1}" destId="{8FC4D546-123F-4A1A-89F1-86A338A67AC4}" srcOrd="3" destOrd="0" presId="urn:microsoft.com/office/officeart/2011/layout/CircleProcess"/>
    <dgm:cxn modelId="{41F93BDA-8E37-44BE-B749-D0DEC19C0942}" type="presParOf" srcId="{8FC4D546-123F-4A1A-89F1-86A338A67AC4}" destId="{41DEF19E-68A3-4E78-ACB1-CA332F06F93F}" srcOrd="0" destOrd="0" presId="urn:microsoft.com/office/officeart/2011/layout/CircleProcess"/>
    <dgm:cxn modelId="{6D3FCAAE-4C42-4ED0-AAEB-ACF7CC4DEB9A}" type="presParOf" srcId="{66CCFA60-BDBC-4D6D-8E46-7D83427F5EE1}" destId="{C0259FB1-E322-4C17-BCDC-E1C3A68E0359}" srcOrd="4" destOrd="0" presId="urn:microsoft.com/office/officeart/2011/layout/CircleProcess"/>
    <dgm:cxn modelId="{C2CDE57F-53BC-4118-B4EB-881602431224}" type="presParOf" srcId="{C0259FB1-E322-4C17-BCDC-E1C3A68E0359}" destId="{0817DFDE-D55D-46BB-A6CF-491BB1F96C1F}" srcOrd="0" destOrd="0" presId="urn:microsoft.com/office/officeart/2011/layout/CircleProcess"/>
    <dgm:cxn modelId="{37FAD946-D767-49B5-BE9E-B70099065AAA}" type="presParOf" srcId="{66CCFA60-BDBC-4D6D-8E46-7D83427F5EE1}" destId="{513F213C-6442-42B9-B0E0-D0E74E74D827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DB204-EB82-484E-84B8-789789087262}">
      <dsp:nvSpPr>
        <dsp:cNvPr id="0" name=""/>
        <dsp:cNvSpPr/>
      </dsp:nvSpPr>
      <dsp:spPr>
        <a:xfrm rot="18000000">
          <a:off x="3282" y="3109479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AXI</a:t>
          </a:r>
        </a:p>
      </dsp:txBody>
      <dsp:txXfrm>
        <a:off x="78082" y="3148628"/>
        <a:ext cx="1540650" cy="1017082"/>
      </dsp:txXfrm>
    </dsp:sp>
    <dsp:sp modelId="{A51189B0-0315-4DCE-B25D-50A43A6D99FD}">
      <dsp:nvSpPr>
        <dsp:cNvPr id="0" name=""/>
        <dsp:cNvSpPr/>
      </dsp:nvSpPr>
      <dsp:spPr>
        <a:xfrm rot="19800000">
          <a:off x="1371904" y="1740857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HMC Physical Layer (transceiver) interface</a:t>
          </a:r>
        </a:p>
      </dsp:txBody>
      <dsp:txXfrm>
        <a:off x="1437152" y="1789558"/>
        <a:ext cx="1540650" cy="1017082"/>
      </dsp:txXfrm>
    </dsp:sp>
    <dsp:sp modelId="{92412DE7-F58B-4BE4-B447-369B9AB5CCBE}">
      <dsp:nvSpPr>
        <dsp:cNvPr id="0" name=""/>
        <dsp:cNvSpPr/>
      </dsp:nvSpPr>
      <dsp:spPr>
        <a:xfrm>
          <a:off x="3241476" y="1239907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System Interface</a:t>
          </a:r>
        </a:p>
      </dsp:txBody>
      <dsp:txXfrm>
        <a:off x="3293674" y="1292105"/>
        <a:ext cx="1540650" cy="1017082"/>
      </dsp:txXfrm>
    </dsp:sp>
    <dsp:sp modelId="{F0B270F9-BA8F-42A5-8464-598B3B1B12FC}">
      <dsp:nvSpPr>
        <dsp:cNvPr id="0" name=""/>
        <dsp:cNvSpPr/>
      </dsp:nvSpPr>
      <dsp:spPr>
        <a:xfrm rot="1800000">
          <a:off x="5111048" y="1740857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HMC Interface</a:t>
          </a:r>
        </a:p>
      </dsp:txBody>
      <dsp:txXfrm>
        <a:off x="5150197" y="1789558"/>
        <a:ext cx="1540650" cy="1017082"/>
      </dsp:txXfrm>
    </dsp:sp>
    <dsp:sp modelId="{3BC7B218-C9D7-478E-A328-CC3FC650B3B5}">
      <dsp:nvSpPr>
        <dsp:cNvPr id="0" name=""/>
        <dsp:cNvSpPr/>
      </dsp:nvSpPr>
      <dsp:spPr>
        <a:xfrm rot="3600000">
          <a:off x="6479670" y="3109479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Register File Interface</a:t>
          </a:r>
        </a:p>
      </dsp:txBody>
      <dsp:txXfrm>
        <a:off x="6509266" y="3148628"/>
        <a:ext cx="1540650" cy="1017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BE38F-7834-4B32-A715-1FD7333AA4CB}">
      <dsp:nvSpPr>
        <dsp:cNvPr id="0" name=""/>
        <dsp:cNvSpPr/>
      </dsp:nvSpPr>
      <dsp:spPr>
        <a:xfrm>
          <a:off x="3699919" y="2799"/>
          <a:ext cx="1312360" cy="853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n w="12700">
                <a:solidFill>
                  <a:schemeClr val="bg1"/>
                </a:solidFill>
              </a:ln>
              <a:solidFill>
                <a:schemeClr val="tx1"/>
              </a:solidFill>
            </a:rPr>
            <a:t>AXI-Interface Pins</a:t>
          </a:r>
        </a:p>
      </dsp:txBody>
      <dsp:txXfrm>
        <a:off x="3741561" y="44441"/>
        <a:ext cx="1229076" cy="769750"/>
      </dsp:txXfrm>
    </dsp:sp>
    <dsp:sp modelId="{2FAB0DB9-C0F7-4A4E-A304-8EC918634968}">
      <dsp:nvSpPr>
        <dsp:cNvPr id="0" name=""/>
        <dsp:cNvSpPr/>
      </dsp:nvSpPr>
      <dsp:spPr>
        <a:xfrm>
          <a:off x="2653257" y="429316"/>
          <a:ext cx="3405685" cy="3405685"/>
        </a:xfrm>
        <a:custGeom>
          <a:avLst/>
          <a:gdLst/>
          <a:ahLst/>
          <a:cxnLst/>
          <a:rect l="0" t="0" r="0" b="0"/>
          <a:pathLst>
            <a:path>
              <a:moveTo>
                <a:pt x="2368020" y="135292"/>
              </a:moveTo>
              <a:arcTo wR="1702842" hR="1702842" stAng="17579614" swAng="195944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31683-5B04-4A13-8741-1227AABCE709}">
      <dsp:nvSpPr>
        <dsp:cNvPr id="0" name=""/>
        <dsp:cNvSpPr/>
      </dsp:nvSpPr>
      <dsp:spPr>
        <a:xfrm>
          <a:off x="5319419" y="1179434"/>
          <a:ext cx="1312360" cy="853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TVALID</a:t>
          </a:r>
          <a:r>
            <a:rPr lang="en-US" sz="1600" kern="1200" dirty="0"/>
            <a:t> </a:t>
          </a:r>
          <a:r>
            <a:rPr lang="en-US" sz="1400" kern="1200" dirty="0"/>
            <a:t>[1 bit]</a:t>
          </a:r>
        </a:p>
      </dsp:txBody>
      <dsp:txXfrm>
        <a:off x="5361061" y="1221076"/>
        <a:ext cx="1229076" cy="769750"/>
      </dsp:txXfrm>
    </dsp:sp>
    <dsp:sp modelId="{3341336F-86DE-44BC-A7F7-E08F48F6A46A}">
      <dsp:nvSpPr>
        <dsp:cNvPr id="0" name=""/>
        <dsp:cNvSpPr/>
      </dsp:nvSpPr>
      <dsp:spPr>
        <a:xfrm>
          <a:off x="2653257" y="429316"/>
          <a:ext cx="3405685" cy="3405685"/>
        </a:xfrm>
        <a:custGeom>
          <a:avLst/>
          <a:gdLst/>
          <a:ahLst/>
          <a:cxnLst/>
          <a:rect l="0" t="0" r="0" b="0"/>
          <a:pathLst>
            <a:path>
              <a:moveTo>
                <a:pt x="3403368" y="1614029"/>
              </a:moveTo>
              <a:arcTo wR="1702842" hR="1702842" stAng="21420621" swAng="219469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A63F2F-FCEE-488A-9C20-9DA22EC21D23}">
      <dsp:nvSpPr>
        <dsp:cNvPr id="0" name=""/>
        <dsp:cNvSpPr/>
      </dsp:nvSpPr>
      <dsp:spPr>
        <a:xfrm>
          <a:off x="4700825" y="3083271"/>
          <a:ext cx="1312360" cy="853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TDATA </a:t>
          </a:r>
          <a:r>
            <a:rPr lang="en-US" sz="1200" kern="1200" dirty="0"/>
            <a:t>[FPW*FLIT_SIZE]</a:t>
          </a:r>
        </a:p>
      </dsp:txBody>
      <dsp:txXfrm>
        <a:off x="4742467" y="3124913"/>
        <a:ext cx="1229076" cy="769750"/>
      </dsp:txXfrm>
    </dsp:sp>
    <dsp:sp modelId="{D9482694-BEF2-4BC0-9DC9-4FDE0FA46FA7}">
      <dsp:nvSpPr>
        <dsp:cNvPr id="0" name=""/>
        <dsp:cNvSpPr/>
      </dsp:nvSpPr>
      <dsp:spPr>
        <a:xfrm>
          <a:off x="2653257" y="429316"/>
          <a:ext cx="3405685" cy="3405685"/>
        </a:xfrm>
        <a:custGeom>
          <a:avLst/>
          <a:gdLst/>
          <a:ahLst/>
          <a:cxnLst/>
          <a:rect l="0" t="0" r="0" b="0"/>
          <a:pathLst>
            <a:path>
              <a:moveTo>
                <a:pt x="2040814" y="3371809"/>
              </a:moveTo>
              <a:arcTo wR="1702842" hR="1702842" stAng="4713133" swAng="137373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B90730-5954-4F0D-8A9E-9D0387844CEC}">
      <dsp:nvSpPr>
        <dsp:cNvPr id="0" name=""/>
        <dsp:cNvSpPr/>
      </dsp:nvSpPr>
      <dsp:spPr>
        <a:xfrm>
          <a:off x="2699013" y="3083271"/>
          <a:ext cx="1312360" cy="853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TUSER</a:t>
          </a:r>
          <a:r>
            <a:rPr lang="en-US" sz="1500" kern="1200" dirty="0"/>
            <a:t> </a:t>
          </a:r>
          <a:r>
            <a:rPr lang="en-US" sz="1050" kern="1200" dirty="0"/>
            <a:t>[NUM_DATA_BYTES bit]</a:t>
          </a:r>
        </a:p>
      </dsp:txBody>
      <dsp:txXfrm>
        <a:off x="2740655" y="3124913"/>
        <a:ext cx="1229076" cy="769750"/>
      </dsp:txXfrm>
    </dsp:sp>
    <dsp:sp modelId="{7D20373B-CA41-49AA-80F0-72F27538111A}">
      <dsp:nvSpPr>
        <dsp:cNvPr id="0" name=""/>
        <dsp:cNvSpPr/>
      </dsp:nvSpPr>
      <dsp:spPr>
        <a:xfrm>
          <a:off x="2653257" y="429316"/>
          <a:ext cx="3405685" cy="3405685"/>
        </a:xfrm>
        <a:custGeom>
          <a:avLst/>
          <a:gdLst/>
          <a:ahLst/>
          <a:cxnLst/>
          <a:rect l="0" t="0" r="0" b="0"/>
          <a:pathLst>
            <a:path>
              <a:moveTo>
                <a:pt x="284320" y="2644898"/>
              </a:moveTo>
              <a:arcTo wR="1702842" hR="1702842" stAng="8784686" swAng="219469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2992E-1F33-4F4D-86CA-126A9C41EAB5}">
      <dsp:nvSpPr>
        <dsp:cNvPr id="0" name=""/>
        <dsp:cNvSpPr/>
      </dsp:nvSpPr>
      <dsp:spPr>
        <a:xfrm>
          <a:off x="2080420" y="1179434"/>
          <a:ext cx="1312360" cy="853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TREADY </a:t>
          </a:r>
          <a:r>
            <a:rPr lang="en-US" sz="1200" kern="1200" dirty="0"/>
            <a:t>[1 bit]</a:t>
          </a:r>
        </a:p>
      </dsp:txBody>
      <dsp:txXfrm>
        <a:off x="2122062" y="1221076"/>
        <a:ext cx="1229076" cy="769750"/>
      </dsp:txXfrm>
    </dsp:sp>
    <dsp:sp modelId="{38FE9511-4FB9-459C-B002-73C0023BC232}">
      <dsp:nvSpPr>
        <dsp:cNvPr id="0" name=""/>
        <dsp:cNvSpPr/>
      </dsp:nvSpPr>
      <dsp:spPr>
        <a:xfrm>
          <a:off x="2653257" y="429316"/>
          <a:ext cx="3405685" cy="3405685"/>
        </a:xfrm>
        <a:custGeom>
          <a:avLst/>
          <a:gdLst/>
          <a:ahLst/>
          <a:cxnLst/>
          <a:rect l="0" t="0" r="0" b="0"/>
          <a:pathLst>
            <a:path>
              <a:moveTo>
                <a:pt x="296949" y="742042"/>
              </a:moveTo>
              <a:arcTo wR="1702842" hR="1702842" stAng="12860943" swAng="195944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60BF8-D7F2-4016-B6C4-5F3453F06809}">
      <dsp:nvSpPr>
        <dsp:cNvPr id="0" name=""/>
        <dsp:cNvSpPr/>
      </dsp:nvSpPr>
      <dsp:spPr>
        <a:xfrm>
          <a:off x="3505200" y="880423"/>
          <a:ext cx="2479954" cy="430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202"/>
              </a:lnTo>
              <a:lnTo>
                <a:pt x="2479954" y="215202"/>
              </a:lnTo>
              <a:lnTo>
                <a:pt x="2479954" y="4304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7E1F5-9E81-4413-9DAB-233C131871D0}">
      <dsp:nvSpPr>
        <dsp:cNvPr id="0" name=""/>
        <dsp:cNvSpPr/>
      </dsp:nvSpPr>
      <dsp:spPr>
        <a:xfrm>
          <a:off x="3459480" y="880423"/>
          <a:ext cx="91440" cy="430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04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CD81D-6535-4809-BF8D-83C8BDD2B0C7}">
      <dsp:nvSpPr>
        <dsp:cNvPr id="0" name=""/>
        <dsp:cNvSpPr/>
      </dsp:nvSpPr>
      <dsp:spPr>
        <a:xfrm>
          <a:off x="1025245" y="880423"/>
          <a:ext cx="2479954" cy="430405"/>
        </a:xfrm>
        <a:custGeom>
          <a:avLst/>
          <a:gdLst/>
          <a:ahLst/>
          <a:cxnLst/>
          <a:rect l="0" t="0" r="0" b="0"/>
          <a:pathLst>
            <a:path>
              <a:moveTo>
                <a:pt x="2479954" y="0"/>
              </a:moveTo>
              <a:lnTo>
                <a:pt x="2479954" y="215202"/>
              </a:lnTo>
              <a:lnTo>
                <a:pt x="0" y="215202"/>
              </a:lnTo>
              <a:lnTo>
                <a:pt x="0" y="4304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304C5-93B3-46F9-BA04-7402DB1FA439}">
      <dsp:nvSpPr>
        <dsp:cNvPr id="0" name=""/>
        <dsp:cNvSpPr/>
      </dsp:nvSpPr>
      <dsp:spPr>
        <a:xfrm>
          <a:off x="2480425" y="822001"/>
          <a:ext cx="2049549" cy="5842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" tIns="1270" rIns="1270" bIns="127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2480425" y="822001"/>
        <a:ext cx="2049549" cy="58422"/>
      </dsp:txXfrm>
    </dsp:sp>
    <dsp:sp modelId="{FCB50EE9-85B1-41F7-B732-E0E78AE2D0C9}">
      <dsp:nvSpPr>
        <dsp:cNvPr id="0" name=""/>
        <dsp:cNvSpPr/>
      </dsp:nvSpPr>
      <dsp:spPr>
        <a:xfrm>
          <a:off x="470" y="1310829"/>
          <a:ext cx="2049549" cy="404519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AXI-Agent</a:t>
          </a:r>
        </a:p>
      </dsp:txBody>
      <dsp:txXfrm>
        <a:off x="470" y="1310829"/>
        <a:ext cx="2049549" cy="404519"/>
      </dsp:txXfrm>
    </dsp:sp>
    <dsp:sp modelId="{391DD591-2A3B-4828-8BF0-F9586FD14361}">
      <dsp:nvSpPr>
        <dsp:cNvPr id="0" name=""/>
        <dsp:cNvSpPr/>
      </dsp:nvSpPr>
      <dsp:spPr>
        <a:xfrm>
          <a:off x="2480425" y="1310829"/>
          <a:ext cx="2049549" cy="482433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RF-Agent</a:t>
          </a:r>
        </a:p>
      </dsp:txBody>
      <dsp:txXfrm>
        <a:off x="2480425" y="1310829"/>
        <a:ext cx="2049549" cy="482433"/>
      </dsp:txXfrm>
    </dsp:sp>
    <dsp:sp modelId="{B9761708-525E-4C85-8D36-1327B504F744}">
      <dsp:nvSpPr>
        <dsp:cNvPr id="0" name=""/>
        <dsp:cNvSpPr/>
      </dsp:nvSpPr>
      <dsp:spPr>
        <a:xfrm>
          <a:off x="4960380" y="1310829"/>
          <a:ext cx="2049549" cy="42401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HMC-Agent</a:t>
          </a:r>
        </a:p>
      </dsp:txBody>
      <dsp:txXfrm>
        <a:off x="4960380" y="1310829"/>
        <a:ext cx="2049549" cy="424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495CE-CFE6-4493-A135-146BDE59B4E9}">
      <dsp:nvSpPr>
        <dsp:cNvPr id="0" name=""/>
        <dsp:cNvSpPr/>
      </dsp:nvSpPr>
      <dsp:spPr>
        <a:xfrm>
          <a:off x="0" y="0"/>
          <a:ext cx="5454252" cy="8350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Generate </a:t>
          </a:r>
          <a:r>
            <a:rPr lang="en-GB" sz="1800" kern="1200" dirty="0">
              <a:effectLst/>
              <a:latin typeface="+mn-lt"/>
              <a:ea typeface="+mn-ea"/>
              <a:cs typeface="+mn-cs"/>
            </a:rPr>
            <a:t>request packets of type </a:t>
          </a:r>
          <a:r>
            <a:rPr lang="en-GB" sz="1800" i="1" kern="1200" dirty="0" err="1">
              <a:effectLst/>
              <a:latin typeface="+mn-lt"/>
              <a:ea typeface="+mn-ea"/>
              <a:cs typeface="+mn-cs"/>
            </a:rPr>
            <a:t>hmc_pkt_item_request</a:t>
          </a:r>
          <a:endParaRPr lang="en-GB" sz="1800" kern="1200" dirty="0"/>
        </a:p>
      </dsp:txBody>
      <dsp:txXfrm>
        <a:off x="24458" y="24458"/>
        <a:ext cx="4455440" cy="786157"/>
      </dsp:txXfrm>
    </dsp:sp>
    <dsp:sp modelId="{A4B4CD40-9FBA-447D-BE23-C65E77A4BDC3}">
      <dsp:nvSpPr>
        <dsp:cNvPr id="0" name=""/>
        <dsp:cNvSpPr/>
      </dsp:nvSpPr>
      <dsp:spPr>
        <a:xfrm>
          <a:off x="407298" y="951055"/>
          <a:ext cx="5454252" cy="8350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effectLst/>
              <a:latin typeface="+mn-lt"/>
              <a:ea typeface="+mn-ea"/>
              <a:cs typeface="+mn-cs"/>
            </a:rPr>
            <a:t>Assign tags to the packets </a:t>
          </a:r>
          <a:endParaRPr lang="en-GB" sz="1800" kern="1200" dirty="0"/>
        </a:p>
      </dsp:txBody>
      <dsp:txXfrm>
        <a:off x="431756" y="975513"/>
        <a:ext cx="4455240" cy="786157"/>
      </dsp:txXfrm>
    </dsp:sp>
    <dsp:sp modelId="{3E7E808B-C66A-45B6-91C6-2B56AED65200}">
      <dsp:nvSpPr>
        <dsp:cNvPr id="0" name=""/>
        <dsp:cNvSpPr/>
      </dsp:nvSpPr>
      <dsp:spPr>
        <a:xfrm>
          <a:off x="814596" y="1902111"/>
          <a:ext cx="5454252" cy="8350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effectLst/>
              <a:latin typeface="+mn-lt"/>
              <a:ea typeface="+mn-ea"/>
              <a:cs typeface="+mn-cs"/>
            </a:rPr>
            <a:t>Divide the packets to flits </a:t>
          </a:r>
          <a:endParaRPr lang="en-GB" sz="1800" kern="1200" dirty="0"/>
        </a:p>
      </dsp:txBody>
      <dsp:txXfrm>
        <a:off x="839054" y="1926569"/>
        <a:ext cx="4455240" cy="786157"/>
      </dsp:txXfrm>
    </dsp:sp>
    <dsp:sp modelId="{CC2068E4-D6D3-4586-BF8C-8C01CCE53B99}">
      <dsp:nvSpPr>
        <dsp:cNvPr id="0" name=""/>
        <dsp:cNvSpPr/>
      </dsp:nvSpPr>
      <dsp:spPr>
        <a:xfrm>
          <a:off x="1221894" y="2853167"/>
          <a:ext cx="5454252" cy="8350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+mn-lt"/>
              <a:ea typeface="+mn-ea"/>
              <a:cs typeface="+mn-cs"/>
            </a:rPr>
            <a:t>Create a </a:t>
          </a:r>
          <a:r>
            <a:rPr lang="en-GB" sz="1800" i="1" kern="1200" dirty="0" err="1">
              <a:effectLst/>
              <a:latin typeface="+mn-lt"/>
              <a:ea typeface="+mn-ea"/>
              <a:cs typeface="+mn-cs"/>
            </a:rPr>
            <a:t>valid_data</a:t>
          </a:r>
          <a:r>
            <a:rPr lang="en-GB" sz="1800" kern="1200" dirty="0">
              <a:effectLst/>
              <a:latin typeface="+mn-lt"/>
              <a:ea typeface="+mn-ea"/>
              <a:cs typeface="+mn-cs"/>
            </a:rPr>
            <a:t> item and arrange the flits to form TDATA with maximum 4 flits</a:t>
          </a:r>
          <a:r>
            <a:rPr lang="en-GB" sz="1800" kern="1200" baseline="0" dirty="0">
              <a:effectLst/>
              <a:latin typeface="+mn-lt"/>
              <a:ea typeface="+mn-ea"/>
              <a:cs typeface="+mn-cs"/>
            </a:rPr>
            <a:t> and </a:t>
          </a:r>
          <a:r>
            <a:rPr lang="en-GB" sz="1800" kern="1200" dirty="0">
              <a:effectLst/>
              <a:latin typeface="+mn-lt"/>
              <a:ea typeface="+mn-ea"/>
              <a:cs typeface="+mn-cs"/>
            </a:rPr>
            <a:t>assign TUSER</a:t>
          </a:r>
          <a:endParaRPr lang="en-GB" sz="1800" kern="1200" dirty="0"/>
        </a:p>
      </dsp:txBody>
      <dsp:txXfrm>
        <a:off x="1246352" y="2877625"/>
        <a:ext cx="4455240" cy="786157"/>
      </dsp:txXfrm>
    </dsp:sp>
    <dsp:sp modelId="{41EAE31F-9D5F-4966-9922-1F8C4BBF3342}">
      <dsp:nvSpPr>
        <dsp:cNvPr id="0" name=""/>
        <dsp:cNvSpPr/>
      </dsp:nvSpPr>
      <dsp:spPr>
        <a:xfrm>
          <a:off x="1629192" y="3804222"/>
          <a:ext cx="5454252" cy="8350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effectLst/>
              <a:latin typeface="+mn-lt"/>
              <a:ea typeface="+mn-ea"/>
              <a:cs typeface="+mn-cs"/>
            </a:rPr>
            <a:t>Send the </a:t>
          </a:r>
          <a:r>
            <a:rPr lang="en-GB" sz="1800" i="1" kern="1200">
              <a:effectLst/>
              <a:latin typeface="+mn-lt"/>
              <a:ea typeface="+mn-ea"/>
              <a:cs typeface="+mn-cs"/>
            </a:rPr>
            <a:t>valid_data</a:t>
          </a:r>
          <a:r>
            <a:rPr lang="en-GB" sz="1800" kern="1200">
              <a:effectLst/>
              <a:latin typeface="+mn-lt"/>
              <a:ea typeface="+mn-ea"/>
              <a:cs typeface="+mn-cs"/>
            </a:rPr>
            <a:t> items to the sequencer</a:t>
          </a:r>
          <a:endParaRPr lang="en-GB" sz="1800" kern="1200" dirty="0"/>
        </a:p>
      </dsp:txBody>
      <dsp:txXfrm>
        <a:off x="1653650" y="3828680"/>
        <a:ext cx="4455240" cy="786157"/>
      </dsp:txXfrm>
    </dsp:sp>
    <dsp:sp modelId="{D2E69DA6-5623-4FED-B64E-33685DD68C60}">
      <dsp:nvSpPr>
        <dsp:cNvPr id="0" name=""/>
        <dsp:cNvSpPr/>
      </dsp:nvSpPr>
      <dsp:spPr>
        <a:xfrm>
          <a:off x="4911455" y="610067"/>
          <a:ext cx="542797" cy="5427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033584" y="610067"/>
        <a:ext cx="298539" cy="408455"/>
      </dsp:txXfrm>
    </dsp:sp>
    <dsp:sp modelId="{3209B8C2-7F5B-4314-93EB-5328D533F9C9}">
      <dsp:nvSpPr>
        <dsp:cNvPr id="0" name=""/>
        <dsp:cNvSpPr/>
      </dsp:nvSpPr>
      <dsp:spPr>
        <a:xfrm>
          <a:off x="5318753" y="1561123"/>
          <a:ext cx="542797" cy="5427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440882" y="1561123"/>
        <a:ext cx="298539" cy="408455"/>
      </dsp:txXfrm>
    </dsp:sp>
    <dsp:sp modelId="{525CEA81-A69D-4F14-898C-3C14858D46C8}">
      <dsp:nvSpPr>
        <dsp:cNvPr id="0" name=""/>
        <dsp:cNvSpPr/>
      </dsp:nvSpPr>
      <dsp:spPr>
        <a:xfrm>
          <a:off x="5726051" y="2498260"/>
          <a:ext cx="542797" cy="5427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848180" y="2498260"/>
        <a:ext cx="298539" cy="408455"/>
      </dsp:txXfrm>
    </dsp:sp>
    <dsp:sp modelId="{025B140D-A1D4-4B78-A3C5-8619FCB95643}">
      <dsp:nvSpPr>
        <dsp:cNvPr id="0" name=""/>
        <dsp:cNvSpPr/>
      </dsp:nvSpPr>
      <dsp:spPr>
        <a:xfrm>
          <a:off x="6133349" y="3458595"/>
          <a:ext cx="542797" cy="5427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6255478" y="3458595"/>
        <a:ext cx="298539" cy="4084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AA326-C9FC-4104-9EF8-223DE490FF24}">
      <dsp:nvSpPr>
        <dsp:cNvPr id="0" name=""/>
        <dsp:cNvSpPr/>
      </dsp:nvSpPr>
      <dsp:spPr>
        <a:xfrm>
          <a:off x="3864084" y="1003540"/>
          <a:ext cx="2658884" cy="26588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1C1ED-33C0-4262-8481-FDC1B90B47F5}">
      <dsp:nvSpPr>
        <dsp:cNvPr id="0" name=""/>
        <dsp:cNvSpPr/>
      </dsp:nvSpPr>
      <dsp:spPr>
        <a:xfrm>
          <a:off x="3952675" y="1092184"/>
          <a:ext cx="2481113" cy="24815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Request/Response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Stage</a:t>
          </a:r>
        </a:p>
      </dsp:txBody>
      <dsp:txXfrm>
        <a:off x="4307626" y="1446759"/>
        <a:ext cx="1772392" cy="1772408"/>
      </dsp:txXfrm>
    </dsp:sp>
    <dsp:sp modelId="{41DEF19E-68A3-4E78-ACB1-CA332F06F93F}">
      <dsp:nvSpPr>
        <dsp:cNvPr id="0" name=""/>
        <dsp:cNvSpPr/>
      </dsp:nvSpPr>
      <dsp:spPr>
        <a:xfrm rot="2700000">
          <a:off x="1116861" y="1003244"/>
          <a:ext cx="2658972" cy="265897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7DFDE-D55D-46BB-A6CF-491BB1F96C1F}">
      <dsp:nvSpPr>
        <dsp:cNvPr id="0" name=""/>
        <dsp:cNvSpPr/>
      </dsp:nvSpPr>
      <dsp:spPr>
        <a:xfrm>
          <a:off x="1205791" y="1092184"/>
          <a:ext cx="2481113" cy="24815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Initialization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Stage</a:t>
          </a:r>
        </a:p>
      </dsp:txBody>
      <dsp:txXfrm>
        <a:off x="1560151" y="1446759"/>
        <a:ext cx="1772392" cy="1772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383AA-8A45-DDAE-1926-03B3D35A32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6363C-B271-E9C1-C3BB-3FD8E229CB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05566-FC4A-4956-B22A-3BA263351C0A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06E0E-91AD-A1E4-C3E5-0DA63FBE90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D13A-D33F-3C90-8BF8-69EE4366FA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D0AE6-252D-4951-9DB7-433EB7074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17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0B425-977A-450E-8771-9DC789A97CC1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08EB6-6DB5-4776-8923-192D4457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9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75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97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44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7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2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3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1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9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75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30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15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08EB6-6DB5-4776-8923-192D4457FFC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1.svg"/><Relationship Id="rId2" Type="http://schemas.openxmlformats.org/officeDocument/2006/relationships/image" Target="../media/image7.png"/><Relationship Id="rId16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06DB67-70AF-FB73-BE1D-9ED306C70477}"/>
              </a:ext>
            </a:extLst>
          </p:cNvPr>
          <p:cNvSpPr/>
          <p:nvPr userDrawn="1"/>
        </p:nvSpPr>
        <p:spPr>
          <a:xfrm>
            <a:off x="0" y="1649291"/>
            <a:ext cx="12192000" cy="134888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7D3C47-FD26-89A0-A29B-3963290B3A6D}"/>
              </a:ext>
            </a:extLst>
          </p:cNvPr>
          <p:cNvSpPr/>
          <p:nvPr userDrawn="1"/>
        </p:nvSpPr>
        <p:spPr>
          <a:xfrm>
            <a:off x="0" y="6482616"/>
            <a:ext cx="12192000" cy="37538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347C0-6958-3B37-45F1-FE2FB529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0" y="1649291"/>
            <a:ext cx="11632809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3DE5E-3DCA-0CD9-5EC8-216EE2CDC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C1A2E-FEC2-5BA2-DFAE-A639A802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36CE7-0E0E-7F32-5A53-1722FAB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4F040A-9F43-455A-9461-6B8B597C54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AB308D-455C-9972-7AF4-405BAAAE7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0650" y="3022722"/>
            <a:ext cx="5721350" cy="3378200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/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/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/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886308-E5C1-7FA9-29A6-C764B80AD0F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12192000" cy="16494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Text or picture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05060CB-7992-6A0F-2280-576F4A016B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531" y="2999276"/>
            <a:ext cx="5721350" cy="3378200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/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/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/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798F3B-7DC2-498D-5D82-4C31C54AB535}"/>
              </a:ext>
            </a:extLst>
          </p:cNvPr>
          <p:cNvCxnSpPr/>
          <p:nvPr userDrawn="1"/>
        </p:nvCxnSpPr>
        <p:spPr>
          <a:xfrm flipH="1">
            <a:off x="0" y="1649291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738542-F3BF-1E4B-5AFB-03EB171F8603}"/>
              </a:ext>
            </a:extLst>
          </p:cNvPr>
          <p:cNvCxnSpPr/>
          <p:nvPr userDrawn="1"/>
        </p:nvCxnSpPr>
        <p:spPr>
          <a:xfrm flipH="1">
            <a:off x="586" y="2976777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FD12BA-1C93-C999-2196-776B5CFA7813}"/>
              </a:ext>
            </a:extLst>
          </p:cNvPr>
          <p:cNvCxnSpPr/>
          <p:nvPr userDrawn="1"/>
        </p:nvCxnSpPr>
        <p:spPr>
          <a:xfrm flipH="1">
            <a:off x="-2491" y="6491645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27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BA59-E100-CF6B-7416-12B0577A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61DF0-5758-0BCE-2877-E092E10C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4C563-9F25-A157-F6C2-33682B7A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3FD0B-41A7-D16E-53F5-D9A9761F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34DF6-3665-EB96-58FF-230882DC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AA300-F6A9-AB05-2D2A-CDE64CA9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CA1E6-4B91-F4E0-659B-489784E5B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80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83F2-A333-55A9-2379-D82D93A5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AA677-3EEF-A389-75CE-4E5A8B11C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54608-CCDF-11F4-8658-B31F44DA0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9EB9-CDDA-08A4-3250-FBA3F86B5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32A17-4310-8745-0207-4EF991CD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79A4D-8ED9-5367-B826-E7DF43EC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78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9872-448B-688D-D0BC-6F8CAD6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22984-8DDC-D893-2617-776FC6CF6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C0F14-2255-B3CE-33FE-A8E20A367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BBF9B-80B5-3920-6E51-A590191D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27EA3-4DB7-AE83-AE90-8DF1CC27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E3DD4-6730-E6D2-0164-0CD5E17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93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BDF8-D621-DE3D-07BB-798570EF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B6D5D-FD19-F7EA-A2FD-2F9302E83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D1102-F91E-3880-A5CF-B71B1763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73561-0305-F5B9-291E-AECAC38C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D7114-4AFC-F5DA-537D-71FBE16B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5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0DCE3-625F-F9FF-B780-1D8A32E5B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75EA7-F421-1F57-0FCB-1FB168FAC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3564B-2A5C-5FA3-14A8-FB96B574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A800A-4243-A283-EC3F-3E03C7B6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095FA-84AF-AE91-25DD-39CCD526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6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17E328-C7CF-18AC-096E-57893E74B4E5}"/>
              </a:ext>
            </a:extLst>
          </p:cNvPr>
          <p:cNvSpPr/>
          <p:nvPr userDrawn="1"/>
        </p:nvSpPr>
        <p:spPr>
          <a:xfrm>
            <a:off x="0" y="6482616"/>
            <a:ext cx="12192000" cy="37538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B9480-25C9-4187-7982-36614FA7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528865"/>
            <a:ext cx="7009931" cy="588221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88EA1-E237-2AFB-8DF0-141440A6C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91CF7-9753-3CB6-9AD0-5C0A2B02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27923-607D-73BD-8FFD-41C2D49A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4F040A-9F43-455A-9461-6B8B597C54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78767-57FF-D2E8-57B0-FCBCC9D0E3F5}"/>
              </a:ext>
            </a:extLst>
          </p:cNvPr>
          <p:cNvSpPr/>
          <p:nvPr userDrawn="1"/>
        </p:nvSpPr>
        <p:spPr>
          <a:xfrm>
            <a:off x="1002323" y="1122730"/>
            <a:ext cx="7287768" cy="5385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ookmark">
            <a:extLst>
              <a:ext uri="{FF2B5EF4-FFF2-40B4-BE49-F238E27FC236}">
                <a16:creationId xmlns:a16="http://schemas.microsoft.com/office/drawing/2014/main" id="{E46B0925-3C24-1E1B-FCBE-C8427C4DE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524250"/>
            <a:ext cx="914400" cy="914400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B77A02-B7C3-889D-D782-A9D5AD2539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960" y="1862138"/>
            <a:ext cx="5665764" cy="4471612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3200"/>
            </a:lvl1pPr>
            <a:lvl2pPr marL="6858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800"/>
            </a:lvl2pPr>
            <a:lvl3pPr marL="11430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/>
            </a:lvl3pPr>
            <a:lvl4pPr marL="16002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/>
            </a:lvl4pPr>
            <a:lvl5pPr marL="20574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B2260A-6A96-150B-CDA6-EE8C591A2956}"/>
              </a:ext>
            </a:extLst>
          </p:cNvPr>
          <p:cNvCxnSpPr/>
          <p:nvPr userDrawn="1"/>
        </p:nvCxnSpPr>
        <p:spPr>
          <a:xfrm flipH="1">
            <a:off x="-2491" y="6491645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0EEF12F-F7BC-B1C5-BC99-EF4595904B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8724" y="1862138"/>
            <a:ext cx="5665764" cy="4471612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3200"/>
            </a:lvl1pPr>
            <a:lvl2pPr marL="6858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800"/>
            </a:lvl2pPr>
            <a:lvl3pPr marL="11430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/>
            </a:lvl3pPr>
            <a:lvl4pPr marL="16002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/>
            </a:lvl4pPr>
            <a:lvl5pPr marL="20574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46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395441-633B-901D-0967-70B8296684AB}"/>
              </a:ext>
            </a:extLst>
          </p:cNvPr>
          <p:cNvSpPr/>
          <p:nvPr userDrawn="1"/>
        </p:nvSpPr>
        <p:spPr>
          <a:xfrm>
            <a:off x="0" y="6482616"/>
            <a:ext cx="12192000" cy="37538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30E4E-5C5D-895D-CB22-9F0203A5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40" y="522156"/>
            <a:ext cx="10515600" cy="95495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ADBDB-8366-E581-6980-5A773F76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6FE0C-0BB1-8B75-9DAC-E749C241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749F3-171D-E963-95B6-3CB12962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4F040A-9F43-455A-9461-6B8B597C54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0AE747F-F15C-0BAC-CCC3-73F17E5EC3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453" y="1800592"/>
            <a:ext cx="10132255" cy="4471612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/>
            </a:lvl2pPr>
            <a:lvl3pPr marL="11430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/>
            </a:lvl3pPr>
            <a:lvl4pPr marL="16002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/>
            </a:lvl4pPr>
            <a:lvl5pPr marL="20574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B6AD50-ADE9-BA82-6660-E48D49C61ACE}"/>
              </a:ext>
            </a:extLst>
          </p:cNvPr>
          <p:cNvCxnSpPr/>
          <p:nvPr userDrawn="1"/>
        </p:nvCxnSpPr>
        <p:spPr>
          <a:xfrm flipH="1">
            <a:off x="-2491" y="6491645"/>
            <a:ext cx="12192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D33244-4A85-F65F-F5E5-6C037E4B046A}"/>
              </a:ext>
            </a:extLst>
          </p:cNvPr>
          <p:cNvCxnSpPr/>
          <p:nvPr userDrawn="1"/>
        </p:nvCxnSpPr>
        <p:spPr>
          <a:xfrm flipH="1">
            <a:off x="-2491" y="410314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ourglass">
            <a:extLst>
              <a:ext uri="{FF2B5EF4-FFF2-40B4-BE49-F238E27FC236}">
                <a16:creationId xmlns:a16="http://schemas.microsoft.com/office/drawing/2014/main" id="{592AC3B3-56FB-9CE4-5FFC-FBABC45836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1506" y="36637"/>
            <a:ext cx="356093" cy="35609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D4F760-1688-82D1-AC34-2ABC50F0ED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36469"/>
            <a:ext cx="2900362" cy="32988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FC3009-4756-7AB4-AA03-1C8DFD489A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19454" y="58229"/>
            <a:ext cx="914400" cy="312738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2473092-B8DB-8BAE-5E2A-BB4287CBF0A1}"/>
              </a:ext>
            </a:extLst>
          </p:cNvPr>
          <p:cNvSpPr/>
          <p:nvPr userDrawn="1"/>
        </p:nvSpPr>
        <p:spPr>
          <a:xfrm>
            <a:off x="678180" y="-3889"/>
            <a:ext cx="886968" cy="396617"/>
          </a:xfrm>
          <a:prstGeom prst="chevron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64AF2EA-D1E7-4AE4-E30E-FDB1F05924F0}"/>
              </a:ext>
            </a:extLst>
          </p:cNvPr>
          <p:cNvSpPr/>
          <p:nvPr userDrawn="1"/>
        </p:nvSpPr>
        <p:spPr>
          <a:xfrm>
            <a:off x="-2491" y="-14146"/>
            <a:ext cx="887438" cy="406874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9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9D22-8BCA-6CD6-83E9-78E3111AA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A0B64-4511-1A8A-BEBF-C8682D5D0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6C94-60B5-7F91-2315-97B8DBB4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C8ABA-4DA6-6AAF-5F06-1E486CAE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BEED-FD6B-CD64-FF12-7B1C8FAF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9FC4-E183-2202-6845-BE58F888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09DA1-005B-2364-7917-E7C8DC9CE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D4BDA-5C1F-6A4E-CB9F-A3AB7665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66E4A-F737-F6E8-0571-4286BA3D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47FCADC5-6017-B984-EC71-BB464E7D4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024044"/>
            <a:ext cx="914400" cy="914400"/>
          </a:xfrm>
          <a:prstGeom prst="rect">
            <a:avLst/>
          </a:prstGeom>
        </p:spPr>
      </p:pic>
      <p:pic>
        <p:nvPicPr>
          <p:cNvPr id="7" name="Graphic 6" descr="Direction">
            <a:extLst>
              <a:ext uri="{FF2B5EF4-FFF2-40B4-BE49-F238E27FC236}">
                <a16:creationId xmlns:a16="http://schemas.microsoft.com/office/drawing/2014/main" id="{1B871153-36E8-9FB6-275B-F32BD7654B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4034" y="2097696"/>
            <a:ext cx="914400" cy="914400"/>
          </a:xfrm>
          <a:prstGeom prst="rect">
            <a:avLst/>
          </a:prstGeom>
        </p:spPr>
      </p:pic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EC6BD14F-BF7E-5340-2750-09493483D8A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7233" y="2088568"/>
            <a:ext cx="914400" cy="914400"/>
          </a:xfrm>
          <a:prstGeom prst="rect">
            <a:avLst/>
          </a:prstGeom>
        </p:spPr>
      </p:pic>
      <p:pic>
        <p:nvPicPr>
          <p:cNvPr id="9" name="Graphic 8" descr="Bookmark">
            <a:extLst>
              <a:ext uri="{FF2B5EF4-FFF2-40B4-BE49-F238E27FC236}">
                <a16:creationId xmlns:a16="http://schemas.microsoft.com/office/drawing/2014/main" id="{75F92388-2FBA-7370-0A47-4563EC1314B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7759" y="2097696"/>
            <a:ext cx="914400" cy="914400"/>
          </a:xfrm>
          <a:prstGeom prst="rect">
            <a:avLst/>
          </a:prstGeom>
        </p:spPr>
      </p:pic>
      <p:pic>
        <p:nvPicPr>
          <p:cNvPr id="10" name="Graphic 9" descr="Graduation cap">
            <a:extLst>
              <a:ext uri="{FF2B5EF4-FFF2-40B4-BE49-F238E27FC236}">
                <a16:creationId xmlns:a16="http://schemas.microsoft.com/office/drawing/2014/main" id="{59C4C14F-5501-9911-8497-6335569D16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131" y="2024044"/>
            <a:ext cx="914400" cy="914400"/>
          </a:xfrm>
          <a:prstGeom prst="rect">
            <a:avLst/>
          </a:prstGeom>
        </p:spPr>
      </p:pic>
      <p:pic>
        <p:nvPicPr>
          <p:cNvPr id="11" name="Graphic 10" descr="Clock">
            <a:extLst>
              <a:ext uri="{FF2B5EF4-FFF2-40B4-BE49-F238E27FC236}">
                <a16:creationId xmlns:a16="http://schemas.microsoft.com/office/drawing/2014/main" id="{ABAFFCE1-90F6-C93C-9F99-7F6D0E5FFE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22047" y="2068846"/>
            <a:ext cx="914400" cy="914400"/>
          </a:xfrm>
          <a:prstGeom prst="rect">
            <a:avLst/>
          </a:prstGeom>
        </p:spPr>
      </p:pic>
      <p:pic>
        <p:nvPicPr>
          <p:cNvPr id="12" name="Graphic 11" descr="Hourglass">
            <a:extLst>
              <a:ext uri="{FF2B5EF4-FFF2-40B4-BE49-F238E27FC236}">
                <a16:creationId xmlns:a16="http://schemas.microsoft.com/office/drawing/2014/main" id="{C1BCF645-8EFE-9762-CFA7-50DD9731355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469" y="2145659"/>
            <a:ext cx="914400" cy="914400"/>
          </a:xfrm>
          <a:prstGeom prst="rect">
            <a:avLst/>
          </a:prstGeom>
        </p:spPr>
      </p:pic>
      <p:pic>
        <p:nvPicPr>
          <p:cNvPr id="13" name="Graphic 12" descr="Processor">
            <a:extLst>
              <a:ext uri="{FF2B5EF4-FFF2-40B4-BE49-F238E27FC236}">
                <a16:creationId xmlns:a16="http://schemas.microsoft.com/office/drawing/2014/main" id="{A192C1F6-90CC-A4CE-19E4-9F239F30305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90038" y="3629452"/>
            <a:ext cx="914400" cy="914400"/>
          </a:xfrm>
          <a:prstGeom prst="rect">
            <a:avLst/>
          </a:prstGeom>
        </p:spPr>
      </p:pic>
      <p:pic>
        <p:nvPicPr>
          <p:cNvPr id="14" name="Graphic 13" descr="Bookmark">
            <a:extLst>
              <a:ext uri="{FF2B5EF4-FFF2-40B4-BE49-F238E27FC236}">
                <a16:creationId xmlns:a16="http://schemas.microsoft.com/office/drawing/2014/main" id="{3761B1FD-BAA8-9C4B-903E-96DEEF37614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9197" y="36294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48D5-A743-955E-86B6-18C9638B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34EE-CFD1-F01F-EF05-12281B479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D8B60-43B2-E935-B358-4B6A3780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E5A93-6A01-83FB-1147-5251FC3A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EF0C-875A-BA4C-C424-D5D6CA0E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4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A115-E7A0-9317-99A3-C83CA22E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C6A12-6871-6DC5-2354-E8D3A2C4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BF8F8-B5B4-546E-A7FE-84016C14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12DE4-A9C8-A7A0-8A1E-3EF7B1B5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C0690-1328-57F0-2605-00D38322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5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2B86-B772-E860-9297-524275F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92D-CD19-F1C3-3916-361D8544A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7F974-2743-42E8-8E1B-D14888DFB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10574-8074-C15F-AB5B-E13D047BC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970C1-98F3-C035-A6AA-8E4643BE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4A22-F57D-BE73-04B5-12BEF288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20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F3D4-4CF2-4E5B-107D-53CC7E002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9AFAE-21C6-2FA7-AE61-15CE7D40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1CB7A-6BF4-EB30-E6E1-3F27A2E7D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12EC8-FE56-8E31-BE6F-46AF927FE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72BF3-EA6E-185A-99EE-C679F6FE4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1DD00-6B7C-D909-96A6-D5138967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F0B0A-9B6E-4F3E-486B-AE95E671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FAAFF-8F51-9FD6-1DCE-AD315DE5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8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86C87-1916-7290-1509-F4D2F75A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C8065-08F7-DFE6-B275-AD5F9C654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10B6F-1F18-A9CE-D8FC-061FCE165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95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7/16/2023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7B61F-F9A8-09D9-B1BA-8708527F4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6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Functional Verification of OpenHMC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6B71-62B4-4DD9-0996-75D254955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140" y="64826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54F040A-9F43-455A-9461-6B8B597C54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7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6" r:id="rId3"/>
    <p:sldLayoutId id="2147483649" r:id="rId4"/>
    <p:sldLayoutId id="2147483661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9CAA93-F346-F630-9A23-F80280B80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Team Members:</a:t>
            </a:r>
          </a:p>
          <a:p>
            <a:pPr lvl="1"/>
            <a:r>
              <a:rPr lang="en-US" dirty="0"/>
              <a:t>Alaa Rabie</a:t>
            </a:r>
          </a:p>
          <a:p>
            <a:pPr lvl="1"/>
            <a:r>
              <a:rPr lang="en-US" dirty="0"/>
              <a:t>Ali Maher</a:t>
            </a:r>
          </a:p>
          <a:p>
            <a:pPr lvl="1"/>
            <a:r>
              <a:rPr lang="en-US" dirty="0"/>
              <a:t>Mahmoud Mousa</a:t>
            </a:r>
          </a:p>
          <a:p>
            <a:pPr lvl="1"/>
            <a:r>
              <a:rPr lang="en-US" dirty="0"/>
              <a:t>Mohamed Ahmed</a:t>
            </a:r>
          </a:p>
          <a:p>
            <a:pPr lvl="1"/>
            <a:r>
              <a:rPr lang="en-US" dirty="0"/>
              <a:t>Mohamed </a:t>
            </a:r>
            <a:r>
              <a:rPr lang="en-US" dirty="0" err="1"/>
              <a:t>Hosam</a:t>
            </a:r>
            <a:endParaRPr lang="en-US" dirty="0"/>
          </a:p>
          <a:p>
            <a:pPr lvl="1"/>
            <a:r>
              <a:rPr lang="en-US" dirty="0"/>
              <a:t>Nada Othman</a:t>
            </a:r>
          </a:p>
          <a:p>
            <a:pPr lvl="1"/>
            <a:r>
              <a:rPr lang="en-US" dirty="0" err="1"/>
              <a:t>Rahma</a:t>
            </a:r>
            <a:r>
              <a:rPr lang="en-US" dirty="0"/>
              <a:t> Hamdy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AC33D1-F2A7-F8AE-08F1-3905DE6471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Supervisor: Dr. Ibrahim Qamar</a:t>
            </a:r>
          </a:p>
          <a:p>
            <a:r>
              <a:rPr lang="en-US" dirty="0"/>
              <a:t>Sponsor: Si-vision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3E6C9-D481-2746-641D-F5F25BB0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 Verification of OpenHMC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059054-153F-3EC2-1CBB-50DBF5AB8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21017" r="28015" b="20712"/>
          <a:stretch/>
        </p:blipFill>
        <p:spPr>
          <a:xfrm>
            <a:off x="9591994" y="20572"/>
            <a:ext cx="2310274" cy="1604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90F5C1-B4A7-8871-9E88-457D03DF4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t="2344" r="15609" b="8711"/>
          <a:stretch/>
        </p:blipFill>
        <p:spPr>
          <a:xfrm>
            <a:off x="327661" y="20572"/>
            <a:ext cx="1213891" cy="1631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CCDB8-6D26-EED0-4972-DCFFB92F4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35" y="9649"/>
            <a:ext cx="1666131" cy="1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Features of UVM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Universal verification methodology (UVM) is a standard to enable faster development and reuse of verification environments and verification IP throughout the industry.</a:t>
            </a:r>
          </a:p>
          <a:p>
            <a:r>
              <a:rPr lang="en-US" dirty="0"/>
              <a:t>It’s a library of basic open-source classes we don’t have to know everything about but just include it and extend from it while writing our </a:t>
            </a:r>
            <a:r>
              <a:rPr lang="en-US" dirty="0" err="1"/>
              <a:t>testbench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744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B473-D8F8-4DA6-2C6A-CC96FD26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Test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542B6-229C-D2F1-2D21-E6EEA600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9690D-98B4-684F-A267-47BAC9271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403FE-6CD0-E605-D263-9F94B4EB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65BA0F-AEAF-A2EE-BB8A-7C8C9F5623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Functional Coverage</a:t>
            </a:r>
          </a:p>
          <a:p>
            <a:r>
              <a:rPr lang="en-US" dirty="0"/>
              <a:t>Code Coverage</a:t>
            </a:r>
          </a:p>
          <a:p>
            <a:r>
              <a:rPr lang="en-US" dirty="0"/>
              <a:t>FSM Coverage</a:t>
            </a:r>
          </a:p>
          <a:p>
            <a:pPr lvl="1"/>
            <a:r>
              <a:rPr lang="en-US" dirty="0"/>
              <a:t>3 FSMs, 19 states and 37 transitions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7894EA-0D1E-3FA1-825E-C5C1BA8FE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11- Simulation and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4A5BD7-1660-3537-BAE6-C638EC2C2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11/12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49DE3-7740-2BBE-CF59-C99BC5681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9"/>
          <a:stretch/>
        </p:blipFill>
        <p:spPr bwMode="auto">
          <a:xfrm>
            <a:off x="2578274" y="2351250"/>
            <a:ext cx="7035451" cy="398459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2DAEFB-9B4B-8CED-AE7A-39D258D08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62" y="3932965"/>
            <a:ext cx="8832873" cy="1864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33B689-D212-2A3E-BF8F-80FFB8371D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"/>
          <a:stretch/>
        </p:blipFill>
        <p:spPr bwMode="auto">
          <a:xfrm>
            <a:off x="7002108" y="694452"/>
            <a:ext cx="4862232" cy="222155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2C6F92-FE58-8E6E-962F-85760135C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83" y="4036398"/>
            <a:ext cx="7882034" cy="1977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AA12-FC20-0F7F-0785-6DB23EC1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Test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427E8-BE25-4307-ACF7-99FA5B09D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539E4-6F58-2C66-ADC9-7C70AC88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D6C-4F2D-FB69-535C-5A625AF1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E532E4-5C62-A41B-4416-70ECADA8F5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FSM Coverage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TX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RX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EEE717-DAB6-5D08-38A9-4C89734AE8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11- Simulation and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57A287-B9F1-52F1-1700-9E0D356A09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11/12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0E395F-B663-0947-971A-4BAA5168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90" y="561169"/>
            <a:ext cx="2678066" cy="5815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36768F-DA44-C2F2-340D-DDFB8259E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04" y="2863951"/>
            <a:ext cx="2316326" cy="3512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92D0F-BE21-C5BA-58D4-91386E6F9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777" y="561170"/>
            <a:ext cx="3147666" cy="5815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FD95FF-C728-FB43-8369-093A7C57DD7C}"/>
              </a:ext>
            </a:extLst>
          </p:cNvPr>
          <p:cNvSpPr txBox="1">
            <a:spLocks/>
          </p:cNvSpPr>
          <p:nvPr/>
        </p:nvSpPr>
        <p:spPr>
          <a:xfrm>
            <a:off x="615453" y="3646024"/>
            <a:ext cx="10132255" cy="262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results gave us motive to test the messing scenarios in the FSMs</a:t>
            </a:r>
          </a:p>
        </p:txBody>
      </p:sp>
    </p:spTree>
    <p:extLst>
      <p:ext uri="{BB962C8B-B14F-4D97-AF65-F5344CB8AC3E}">
        <p14:creationId xmlns:p14="http://schemas.microsoft.com/office/powerpoint/2010/main" val="9359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9299-1877-1673-B5DD-4E36022A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38E06-7208-7BAC-543A-44C0FBE4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845C2-1701-B970-04D7-B9CFCF44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D4F51-9AC1-9F64-0C07-100E49E1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F909B1-00B6-D227-8BB5-248D2A5E5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594" y="1781003"/>
            <a:ext cx="10132255" cy="4471612"/>
          </a:xfrm>
        </p:spPr>
        <p:txBody>
          <a:bodyPr/>
          <a:lstStyle/>
          <a:p>
            <a:r>
              <a:rPr lang="en-US" dirty="0"/>
              <a:t>Tested Features</a:t>
            </a:r>
          </a:p>
          <a:p>
            <a:r>
              <a:rPr lang="en-US" dirty="0"/>
              <a:t>Tested Configurations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B86DD4-1471-8FFA-E3CC-D85AD9D702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11- Simulation and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80D421-3854-20C4-6EBE-A5984F5491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11/12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E93C631-C6EA-133F-8ED8-D5F498E95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478291"/>
              </p:ext>
            </p:extLst>
          </p:nvPr>
        </p:nvGraphicFramePr>
        <p:xfrm>
          <a:off x="2733040" y="2264569"/>
          <a:ext cx="7417957" cy="4091203"/>
        </p:xfrm>
        <a:graphic>
          <a:graphicData uri="http://schemas.openxmlformats.org/drawingml/2006/table">
            <a:tbl>
              <a:tblPr firstRow="1" firstCol="1" bandRow="1"/>
              <a:tblGrid>
                <a:gridCol w="5851063">
                  <a:extLst>
                    <a:ext uri="{9D8B030D-6E8A-4147-A177-3AD203B41FA5}">
                      <a16:colId xmlns:a16="http://schemas.microsoft.com/office/drawing/2014/main" val="2375110462"/>
                    </a:ext>
                  </a:extLst>
                </a:gridCol>
                <a:gridCol w="1566894">
                  <a:extLst>
                    <a:ext uri="{9D8B030D-6E8A-4147-A177-3AD203B41FA5}">
                      <a16:colId xmlns:a16="http://schemas.microsoft.com/office/drawing/2014/main" val="3862194662"/>
                    </a:ext>
                  </a:extLst>
                </a:gridCol>
              </a:tblGrid>
              <a:tr h="2934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4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Tested</a:t>
                      </a:r>
                      <a:endParaRPr lang="en-US" sz="14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867027"/>
                  </a:ext>
                </a:extLst>
              </a:tr>
              <a:tr h="420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 link-training, sleep mode and link retraining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734516"/>
                  </a:ext>
                </a:extLst>
              </a:tr>
              <a:tr h="4401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16Byte up to 128Byte read and write (posted and non-posted) transactions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002525"/>
                  </a:ext>
                </a:extLst>
              </a:tr>
              <a:tr h="420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Posted and non-posted bit-write and atomic requests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013737"/>
                  </a:ext>
                </a:extLst>
              </a:tr>
              <a:tr h="420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 read and write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715655"/>
                  </a:ext>
                </a:extLst>
              </a:tr>
              <a:tr h="420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Error response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920183"/>
                  </a:ext>
                </a:extLst>
              </a:tr>
              <a:tr h="420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 packet ﬂow control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269778"/>
                  </a:ext>
                </a:extLst>
              </a:tr>
              <a:tr h="420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Packet integrity checks (sequence number, packet length, CRC)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895285"/>
                  </a:ext>
                </a:extLst>
              </a:tr>
              <a:tr h="4133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Fully automatic error handling and link retry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131233"/>
                  </a:ext>
                </a:extLst>
              </a:tr>
              <a:tr h="420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Control and detect lane reversal and lane polarity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7146"/>
                  </a:ext>
                </a:extLst>
              </a:tr>
            </a:tbl>
          </a:graphicData>
        </a:graphic>
      </p:graphicFrame>
      <p:pic>
        <p:nvPicPr>
          <p:cNvPr id="20" name="Graphic 34" descr="Checkmark">
            <a:extLst>
              <a:ext uri="{FF2B5EF4-FFF2-40B4-BE49-F238E27FC236}">
                <a16:creationId xmlns:a16="http://schemas.microsoft.com/office/drawing/2014/main" id="{D8173AF7-7DDD-3F59-3970-A36F6A797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626" y="3449057"/>
            <a:ext cx="327025" cy="327025"/>
          </a:xfrm>
          <a:prstGeom prst="rect">
            <a:avLst/>
          </a:prstGeom>
        </p:spPr>
      </p:pic>
      <p:pic>
        <p:nvPicPr>
          <p:cNvPr id="21" name="Graphic 1770813670" descr="Checkmark">
            <a:extLst>
              <a:ext uri="{FF2B5EF4-FFF2-40B4-BE49-F238E27FC236}">
                <a16:creationId xmlns:a16="http://schemas.microsoft.com/office/drawing/2014/main" id="{30FA71EA-E97A-D0B6-B0B9-E765AABD9B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0703" y="3853297"/>
            <a:ext cx="327025" cy="327025"/>
          </a:xfrm>
          <a:prstGeom prst="rect">
            <a:avLst/>
          </a:prstGeom>
        </p:spPr>
      </p:pic>
      <p:pic>
        <p:nvPicPr>
          <p:cNvPr id="22" name="Graphic 1264616440" descr="Checkmark">
            <a:extLst>
              <a:ext uri="{FF2B5EF4-FFF2-40B4-BE49-F238E27FC236}">
                <a16:creationId xmlns:a16="http://schemas.microsoft.com/office/drawing/2014/main" id="{20566265-AF4B-EC44-F9EA-5C82E9B0E6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013" y="4729002"/>
            <a:ext cx="327025" cy="327025"/>
          </a:xfrm>
          <a:prstGeom prst="rect">
            <a:avLst/>
          </a:prstGeom>
        </p:spPr>
      </p:pic>
      <p:pic>
        <p:nvPicPr>
          <p:cNvPr id="23" name="Graphic 174721596" descr="Checkmark">
            <a:extLst>
              <a:ext uri="{FF2B5EF4-FFF2-40B4-BE49-F238E27FC236}">
                <a16:creationId xmlns:a16="http://schemas.microsoft.com/office/drawing/2014/main" id="{7521AB82-8CA7-38E0-D277-BE845DC0A2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0703" y="2595783"/>
            <a:ext cx="327025" cy="327025"/>
          </a:xfrm>
          <a:prstGeom prst="rect">
            <a:avLst/>
          </a:prstGeom>
        </p:spPr>
      </p:pic>
      <p:pic>
        <p:nvPicPr>
          <p:cNvPr id="24" name="Graphic 35" descr="Close">
            <a:extLst>
              <a:ext uri="{FF2B5EF4-FFF2-40B4-BE49-F238E27FC236}">
                <a16:creationId xmlns:a16="http://schemas.microsoft.com/office/drawing/2014/main" id="{FD7CD73F-C2B9-2938-F92B-DCDAE7DA4D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9425" y="4288881"/>
            <a:ext cx="328613" cy="328612"/>
          </a:xfrm>
          <a:prstGeom prst="rect">
            <a:avLst/>
          </a:prstGeom>
        </p:spPr>
      </p:pic>
      <p:pic>
        <p:nvPicPr>
          <p:cNvPr id="25" name="Graphic 292720992" descr="Checkmark">
            <a:extLst>
              <a:ext uri="{FF2B5EF4-FFF2-40B4-BE49-F238E27FC236}">
                <a16:creationId xmlns:a16="http://schemas.microsoft.com/office/drawing/2014/main" id="{1724A1AD-DE6A-323E-30B4-C5AAF9BD8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0703" y="5102927"/>
            <a:ext cx="327025" cy="327025"/>
          </a:xfrm>
          <a:prstGeom prst="rect">
            <a:avLst/>
          </a:prstGeom>
        </p:spPr>
      </p:pic>
      <p:pic>
        <p:nvPicPr>
          <p:cNvPr id="26" name="Graphic 1715330400" descr="Checkmark">
            <a:extLst>
              <a:ext uri="{FF2B5EF4-FFF2-40B4-BE49-F238E27FC236}">
                <a16:creationId xmlns:a16="http://schemas.microsoft.com/office/drawing/2014/main" id="{71004E77-B32C-0F9F-8B31-43BD1EE96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621" y="3057085"/>
            <a:ext cx="327025" cy="32702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391C6B99-6B91-9A65-668C-020710E088CE}"/>
              </a:ext>
            </a:extLst>
          </p:cNvPr>
          <p:cNvSpPr/>
          <p:nvPr/>
        </p:nvSpPr>
        <p:spPr>
          <a:xfrm>
            <a:off x="9261013" y="5598872"/>
            <a:ext cx="274638" cy="274637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8" name="Graphic 382351911" descr="Close">
            <a:extLst>
              <a:ext uri="{FF2B5EF4-FFF2-40B4-BE49-F238E27FC236}">
                <a16:creationId xmlns:a16="http://schemas.microsoft.com/office/drawing/2014/main" id="{82F2DEC4-752E-2F3D-4A36-0683E08306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4025" y="5978633"/>
            <a:ext cx="328613" cy="328612"/>
          </a:xfrm>
          <a:prstGeom prst="rect">
            <a:avLst/>
          </a:prstGeom>
        </p:spPr>
      </p:pic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10539D4-65A3-14F7-544B-970BE315A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07050"/>
              </p:ext>
            </p:extLst>
          </p:nvPr>
        </p:nvGraphicFramePr>
        <p:xfrm>
          <a:off x="3823904" y="3216881"/>
          <a:ext cx="7222160" cy="3008475"/>
        </p:xfrm>
        <a:graphic>
          <a:graphicData uri="http://schemas.openxmlformats.org/drawingml/2006/table">
            <a:tbl>
              <a:tblPr firstRow="1" firstCol="1" bandRow="1"/>
              <a:tblGrid>
                <a:gridCol w="5696624">
                  <a:extLst>
                    <a:ext uri="{9D8B030D-6E8A-4147-A177-3AD203B41FA5}">
                      <a16:colId xmlns:a16="http://schemas.microsoft.com/office/drawing/2014/main" val="704628297"/>
                    </a:ext>
                  </a:extLst>
                </a:gridCol>
                <a:gridCol w="1525536">
                  <a:extLst>
                    <a:ext uri="{9D8B030D-6E8A-4147-A177-3AD203B41FA5}">
                      <a16:colId xmlns:a16="http://schemas.microsoft.com/office/drawing/2014/main" val="1366834184"/>
                    </a:ext>
                  </a:extLst>
                </a:gridCol>
              </a:tblGrid>
              <a:tr h="3967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AXI Interface Configurations</a:t>
                      </a:r>
                      <a:endParaRPr lang="en-US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Tested</a:t>
                      </a:r>
                      <a:endParaRPr lang="en-US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048668"/>
                  </a:ext>
                </a:extLst>
              </a:tr>
              <a:tr h="6529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FLITs per Word / 256-bit Datapath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575787"/>
                  </a:ext>
                </a:extLst>
              </a:tr>
              <a:tr h="6529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FLITs per Word / 512-bit Datapath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767107"/>
                  </a:ext>
                </a:extLst>
              </a:tr>
              <a:tr h="6529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FLITs per Word / 768-bit Datapath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422381"/>
                  </a:ext>
                </a:extLst>
              </a:tr>
              <a:tr h="6529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FLITs per Word / 1024-bit Datapath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060569"/>
                  </a:ext>
                </a:extLst>
              </a:tr>
            </a:tbl>
          </a:graphicData>
        </a:graphic>
      </p:graphicFrame>
      <p:pic>
        <p:nvPicPr>
          <p:cNvPr id="40" name="Graphic 102312126" descr="Close">
            <a:extLst>
              <a:ext uri="{FF2B5EF4-FFF2-40B4-BE49-F238E27FC236}">
                <a16:creationId xmlns:a16="http://schemas.microsoft.com/office/drawing/2014/main" id="{B5DD1DE1-B74B-031B-172A-D5F6D8C968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7878" y="5597257"/>
            <a:ext cx="457200" cy="457200"/>
          </a:xfrm>
          <a:prstGeom prst="rect">
            <a:avLst/>
          </a:prstGeom>
        </p:spPr>
      </p:pic>
      <p:pic>
        <p:nvPicPr>
          <p:cNvPr id="41" name="Graphic 1169345188" descr="Checkmark">
            <a:extLst>
              <a:ext uri="{FF2B5EF4-FFF2-40B4-BE49-F238E27FC236}">
                <a16:creationId xmlns:a16="http://schemas.microsoft.com/office/drawing/2014/main" id="{8ACEFD82-D5E3-2D0C-F22D-3602EB6927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7878" y="4296195"/>
            <a:ext cx="457200" cy="457200"/>
          </a:xfrm>
          <a:prstGeom prst="rect">
            <a:avLst/>
          </a:prstGeom>
        </p:spPr>
      </p:pic>
      <p:pic>
        <p:nvPicPr>
          <p:cNvPr id="42" name="Graphic 1984417595" descr="Close">
            <a:extLst>
              <a:ext uri="{FF2B5EF4-FFF2-40B4-BE49-F238E27FC236}">
                <a16:creationId xmlns:a16="http://schemas.microsoft.com/office/drawing/2014/main" id="{ED1B9D9C-8BC2-96E9-3011-04AFD7E967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2343" y="3684874"/>
            <a:ext cx="452735" cy="452735"/>
          </a:xfrm>
          <a:prstGeom prst="rect">
            <a:avLst/>
          </a:prstGeom>
        </p:spPr>
      </p:pic>
      <p:pic>
        <p:nvPicPr>
          <p:cNvPr id="43" name="Graphic 702541569" descr="Close">
            <a:extLst>
              <a:ext uri="{FF2B5EF4-FFF2-40B4-BE49-F238E27FC236}">
                <a16:creationId xmlns:a16="http://schemas.microsoft.com/office/drawing/2014/main" id="{56406A07-DBC4-3ED4-8BF6-A4E40E30A0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7878" y="491198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4960-A14D-1FA4-7C69-B9E7E312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70A0-FF60-AD95-80EE-958CF29A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40948-3D88-55CF-5701-60B1E1E72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0A358-33BF-7423-8E35-B09F0D98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C27647-2B7B-5B50-3235-56475360C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Functional Coverage</a:t>
            </a:r>
          </a:p>
          <a:p>
            <a:r>
              <a:rPr lang="en-US" dirty="0"/>
              <a:t>Code Coverage</a:t>
            </a:r>
          </a:p>
          <a:p>
            <a:r>
              <a:rPr lang="en-US" dirty="0"/>
              <a:t>Assertions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87F35C-B851-160C-3D63-445F493B1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11- Simulation and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137D4E-F45E-60F4-6FF1-366CD22A1B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11/12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28FD9-383D-8D31-7F81-277B9DF6F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3"/>
          <a:stretch/>
        </p:blipFill>
        <p:spPr bwMode="auto">
          <a:xfrm>
            <a:off x="2817741" y="2326911"/>
            <a:ext cx="7067040" cy="400893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BD858-C2C1-73FF-00D8-B6154F101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72768" y="3535089"/>
            <a:ext cx="9584004" cy="203901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5FF0D-1808-1D62-EC90-3066266A78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53" y="3686492"/>
            <a:ext cx="10999246" cy="2446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785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AA12-FC20-0F7F-0785-6DB23EC1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427E8-BE25-4307-ACF7-99FA5B09D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539E4-6F58-2C66-ADC9-7C70AC88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9ED6C-4F2D-FB69-535C-5A625AF1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E532E4-5C62-A41B-4416-70ECADA8F5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FSM Coverage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TX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RX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EEE717-DAB6-5D08-38A9-4C89734AE8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11- Simulation and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57A287-B9F1-52F1-1700-9E0D356A09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11/12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08F702-1523-5D7F-334D-CCDD8859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032" y="555197"/>
            <a:ext cx="2399622" cy="5815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2C16E7-E00A-9547-EFD0-593BBCC6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61" y="2328816"/>
            <a:ext cx="2491080" cy="4007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6D0167-8ABC-A767-CD9E-5A360956C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29" y="561827"/>
            <a:ext cx="3372614" cy="58155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7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BF19-EB30-89FE-6189-E37BF6C9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A0EF3-F295-D12C-FBB5-7CD51443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291EC-8374-8C1F-E1C7-BBE48C64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1A476-7446-902F-0B6C-CAA0B1F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BCB226-CC8A-AB86-613C-67928B0D5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5- Testbench Architecture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7- AXI Agent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C21E20-4681-6E41-E061-C740594AB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11- Simulation &amp; Results</a:t>
            </a:r>
          </a:p>
          <a:p>
            <a:r>
              <a:rPr lang="en-US" dirty="0"/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26817158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7B05A-ED35-02AC-6AC2-FB2FAF14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587A-CE2A-409D-59C4-BDF8A863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48B6A-E891-70A4-402E-74648A3C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AC7DE-03A2-0BCA-12C0-80494EAA6D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12- Conclusion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49917C-BA40-79DE-11D9-BE73072660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12/12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96D5D-B0A7-D8F6-575D-2909FE6DEAE8}"/>
              </a:ext>
            </a:extLst>
          </p:cNvPr>
          <p:cNvSpPr txBox="1"/>
          <p:nvPr/>
        </p:nvSpPr>
        <p:spPr>
          <a:xfrm>
            <a:off x="171449" y="1722957"/>
            <a:ext cx="884192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Learned Points.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Faced Problems.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Advices and Future Work.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ECD4A19-2F2B-57BA-8184-12B50785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8" y="585796"/>
            <a:ext cx="10515600" cy="954951"/>
          </a:xfrm>
        </p:spPr>
        <p:txBody>
          <a:bodyPr>
            <a:norm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22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D7229-5381-3E0D-0BDE-E0D3FA54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A3E1D-BB27-3F0A-54AF-5545B833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35601-E831-3BA2-EC22-E6D54E52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FC7524-E896-0BDB-9EB0-BCD4CBA39F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12- Conclusion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367C77-19B0-9740-2670-D440EC1111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12/12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80E6003-799A-10AE-7451-C35BFE166BF5}"/>
              </a:ext>
            </a:extLst>
          </p:cNvPr>
          <p:cNvSpPr/>
          <p:nvPr/>
        </p:nvSpPr>
        <p:spPr>
          <a:xfrm>
            <a:off x="3346914" y="1160187"/>
            <a:ext cx="2162883" cy="508735"/>
          </a:xfrm>
          <a:custGeom>
            <a:avLst/>
            <a:gdLst>
              <a:gd name="connsiteX0" fmla="*/ 0 w 896778"/>
              <a:gd name="connsiteY0" fmla="*/ 457105 h 457104"/>
              <a:gd name="connsiteX1" fmla="*/ 414718 w 896778"/>
              <a:gd name="connsiteY1" fmla="*/ 0 h 457104"/>
              <a:gd name="connsiteX2" fmla="*/ 896779 w 896778"/>
              <a:gd name="connsiteY2" fmla="*/ 0 h 45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778" h="457104">
                <a:moveTo>
                  <a:pt x="0" y="457105"/>
                </a:moveTo>
                <a:lnTo>
                  <a:pt x="414718" y="0"/>
                </a:lnTo>
                <a:lnTo>
                  <a:pt x="896779" y="0"/>
                </a:lnTo>
              </a:path>
            </a:pathLst>
          </a:custGeom>
          <a:noFill/>
          <a:ln w="254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6E2F43-C3BB-D21F-76FE-AA8CA1738060}"/>
              </a:ext>
            </a:extLst>
          </p:cNvPr>
          <p:cNvSpPr/>
          <p:nvPr/>
        </p:nvSpPr>
        <p:spPr>
          <a:xfrm flipV="1">
            <a:off x="4488554" y="2790171"/>
            <a:ext cx="1727405" cy="324167"/>
          </a:xfrm>
          <a:custGeom>
            <a:avLst/>
            <a:gdLst>
              <a:gd name="connsiteX0" fmla="*/ 0 w 1038225"/>
              <a:gd name="connsiteY0" fmla="*/ 257175 h 257175"/>
              <a:gd name="connsiteX1" fmla="*/ 781050 w 1038225"/>
              <a:gd name="connsiteY1" fmla="*/ 257175 h 257175"/>
              <a:gd name="connsiteX2" fmla="*/ 1038225 w 1038225"/>
              <a:gd name="connsiteY2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8225" h="257175">
                <a:moveTo>
                  <a:pt x="0" y="257175"/>
                </a:moveTo>
                <a:lnTo>
                  <a:pt x="781050" y="257175"/>
                </a:lnTo>
                <a:lnTo>
                  <a:pt x="1038225" y="0"/>
                </a:lnTo>
              </a:path>
            </a:pathLst>
          </a:custGeom>
          <a:noFill/>
          <a:ln w="254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54A0E8-DE6B-51A5-937C-F7DB4B58845A}"/>
              </a:ext>
            </a:extLst>
          </p:cNvPr>
          <p:cNvSpPr/>
          <p:nvPr/>
        </p:nvSpPr>
        <p:spPr>
          <a:xfrm flipV="1">
            <a:off x="4346056" y="4568011"/>
            <a:ext cx="1893987" cy="325756"/>
          </a:xfrm>
          <a:custGeom>
            <a:avLst/>
            <a:gdLst>
              <a:gd name="connsiteX0" fmla="*/ 0 w 1084421"/>
              <a:gd name="connsiteY0" fmla="*/ 253556 h 253555"/>
              <a:gd name="connsiteX1" fmla="*/ 870109 w 1084421"/>
              <a:gd name="connsiteY1" fmla="*/ 253556 h 253555"/>
              <a:gd name="connsiteX2" fmla="*/ 1084421 w 1084421"/>
              <a:gd name="connsiteY2" fmla="*/ 0 h 25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4421" h="253555">
                <a:moveTo>
                  <a:pt x="0" y="253556"/>
                </a:moveTo>
                <a:lnTo>
                  <a:pt x="870109" y="253556"/>
                </a:lnTo>
                <a:lnTo>
                  <a:pt x="1084421" y="0"/>
                </a:lnTo>
              </a:path>
            </a:pathLst>
          </a:custGeom>
          <a:noFill/>
          <a:ln w="254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BE02F-65B7-9927-3FC7-8B91694E75C8}"/>
              </a:ext>
            </a:extLst>
          </p:cNvPr>
          <p:cNvSpPr/>
          <p:nvPr/>
        </p:nvSpPr>
        <p:spPr>
          <a:xfrm>
            <a:off x="6383500" y="5021258"/>
            <a:ext cx="5066781" cy="956651"/>
          </a:xfrm>
          <a:prstGeom prst="rect">
            <a:avLst/>
          </a:pr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F28DBBB-6141-1E33-8FD6-FFA8561D1F2C}"/>
              </a:ext>
            </a:extLst>
          </p:cNvPr>
          <p:cNvSpPr/>
          <p:nvPr/>
        </p:nvSpPr>
        <p:spPr>
          <a:xfrm>
            <a:off x="6479675" y="5079437"/>
            <a:ext cx="4910640" cy="832341"/>
          </a:xfrm>
          <a:custGeom>
            <a:avLst/>
            <a:gdLst>
              <a:gd name="connsiteX0" fmla="*/ 1179957 w 1437512"/>
              <a:gd name="connsiteY0" fmla="*/ 0 h 534447"/>
              <a:gd name="connsiteX1" fmla="*/ 1437513 w 1437512"/>
              <a:gd name="connsiteY1" fmla="*/ 0 h 534447"/>
              <a:gd name="connsiteX2" fmla="*/ 1437513 w 1437512"/>
              <a:gd name="connsiteY2" fmla="*/ 534448 h 534447"/>
              <a:gd name="connsiteX3" fmla="*/ 1179957 w 1437512"/>
              <a:gd name="connsiteY3" fmla="*/ 534448 h 534447"/>
              <a:gd name="connsiteX4" fmla="*/ 257556 w 1437512"/>
              <a:gd name="connsiteY4" fmla="*/ 534448 h 534447"/>
              <a:gd name="connsiteX5" fmla="*/ 0 w 1437512"/>
              <a:gd name="connsiteY5" fmla="*/ 534448 h 534447"/>
              <a:gd name="connsiteX6" fmla="*/ 0 w 1437512"/>
              <a:gd name="connsiteY6" fmla="*/ 0 h 534447"/>
              <a:gd name="connsiteX7" fmla="*/ 257556 w 1437512"/>
              <a:gd name="connsiteY7" fmla="*/ 0 h 53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7512" h="534447">
                <a:moveTo>
                  <a:pt x="1179957" y="0"/>
                </a:moveTo>
                <a:cubicBezTo>
                  <a:pt x="1322201" y="0"/>
                  <a:pt x="1437513" y="0"/>
                  <a:pt x="1437513" y="0"/>
                </a:cubicBezTo>
                <a:lnTo>
                  <a:pt x="1437513" y="534448"/>
                </a:lnTo>
                <a:cubicBezTo>
                  <a:pt x="1437513" y="534448"/>
                  <a:pt x="1322201" y="534448"/>
                  <a:pt x="1179957" y="534448"/>
                </a:cubicBezTo>
                <a:lnTo>
                  <a:pt x="257556" y="534448"/>
                </a:lnTo>
                <a:cubicBezTo>
                  <a:pt x="115312" y="534448"/>
                  <a:pt x="0" y="534448"/>
                  <a:pt x="0" y="534448"/>
                </a:cubicBezTo>
                <a:lnTo>
                  <a:pt x="0" y="0"/>
                </a:lnTo>
                <a:cubicBezTo>
                  <a:pt x="0" y="0"/>
                  <a:pt x="115312" y="0"/>
                  <a:pt x="257556" y="0"/>
                </a:cubicBezTo>
                <a:close/>
              </a:path>
            </a:pathLst>
          </a:custGeom>
          <a:solidFill>
            <a:srgbClr val="FFFFFF"/>
          </a:solidFill>
          <a:ln w="38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C0C9872-D40A-9A48-3FC7-A05F4CDE8072}"/>
              </a:ext>
            </a:extLst>
          </p:cNvPr>
          <p:cNvSpPr/>
          <p:nvPr/>
        </p:nvSpPr>
        <p:spPr>
          <a:xfrm>
            <a:off x="6075710" y="4732041"/>
            <a:ext cx="745362" cy="922314"/>
          </a:xfrm>
          <a:custGeom>
            <a:avLst/>
            <a:gdLst>
              <a:gd name="connsiteX0" fmla="*/ 519 w 478598"/>
              <a:gd name="connsiteY0" fmla="*/ 223612 h 592219"/>
              <a:gd name="connsiteX1" fmla="*/ 165683 w 478598"/>
              <a:gd name="connsiteY1" fmla="*/ 467071 h 592219"/>
              <a:gd name="connsiteX2" fmla="*/ 223404 w 478598"/>
              <a:gd name="connsiteY2" fmla="*/ 582419 h 592219"/>
              <a:gd name="connsiteX3" fmla="*/ 247321 w 478598"/>
              <a:gd name="connsiteY3" fmla="*/ 590315 h 592219"/>
              <a:gd name="connsiteX4" fmla="*/ 255218 w 478598"/>
              <a:gd name="connsiteY4" fmla="*/ 582419 h 592219"/>
              <a:gd name="connsiteX5" fmla="*/ 312939 w 478598"/>
              <a:gd name="connsiteY5" fmla="*/ 466976 h 592219"/>
              <a:gd name="connsiteX6" fmla="*/ 466911 w 478598"/>
              <a:gd name="connsiteY6" fmla="*/ 165662 h 592219"/>
              <a:gd name="connsiteX7" fmla="*/ 165587 w 478598"/>
              <a:gd name="connsiteY7" fmla="*/ 11691 h 592219"/>
              <a:gd name="connsiteX8" fmla="*/ 519 w 478598"/>
              <a:gd name="connsiteY8" fmla="*/ 223517 h 59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598" h="592219">
                <a:moveTo>
                  <a:pt x="519" y="223612"/>
                </a:moveTo>
                <a:cubicBezTo>
                  <a:pt x="-6682" y="333016"/>
                  <a:pt x="61365" y="433324"/>
                  <a:pt x="165683" y="467071"/>
                </a:cubicBezTo>
                <a:lnTo>
                  <a:pt x="223404" y="582419"/>
                </a:lnTo>
                <a:cubicBezTo>
                  <a:pt x="227833" y="591201"/>
                  <a:pt x="238539" y="594735"/>
                  <a:pt x="247321" y="590315"/>
                </a:cubicBezTo>
                <a:cubicBezTo>
                  <a:pt x="250731" y="588591"/>
                  <a:pt x="253503" y="585829"/>
                  <a:pt x="255218" y="582419"/>
                </a:cubicBezTo>
                <a:lnTo>
                  <a:pt x="312939" y="466976"/>
                </a:lnTo>
                <a:cubicBezTo>
                  <a:pt x="438660" y="426285"/>
                  <a:pt x="507592" y="291383"/>
                  <a:pt x="466911" y="165662"/>
                </a:cubicBezTo>
                <a:cubicBezTo>
                  <a:pt x="426220" y="39932"/>
                  <a:pt x="291308" y="-29000"/>
                  <a:pt x="165587" y="11691"/>
                </a:cubicBezTo>
                <a:cubicBezTo>
                  <a:pt x="72395" y="41856"/>
                  <a:pt x="6996" y="125771"/>
                  <a:pt x="519" y="223517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47A6D1-7ABE-617C-A4CE-814013708600}"/>
              </a:ext>
            </a:extLst>
          </p:cNvPr>
          <p:cNvSpPr/>
          <p:nvPr/>
        </p:nvSpPr>
        <p:spPr>
          <a:xfrm>
            <a:off x="6205308" y="4847452"/>
            <a:ext cx="496942" cy="496942"/>
          </a:xfrm>
          <a:custGeom>
            <a:avLst/>
            <a:gdLst>
              <a:gd name="connsiteX0" fmla="*/ 319087 w 319087"/>
              <a:gd name="connsiteY0" fmla="*/ 159544 h 319087"/>
              <a:gd name="connsiteX1" fmla="*/ 159544 w 319087"/>
              <a:gd name="connsiteY1" fmla="*/ 319088 h 319087"/>
              <a:gd name="connsiteX2" fmla="*/ 0 w 319087"/>
              <a:gd name="connsiteY2" fmla="*/ 159544 h 319087"/>
              <a:gd name="connsiteX3" fmla="*/ 159544 w 319087"/>
              <a:gd name="connsiteY3" fmla="*/ 0 h 319087"/>
              <a:gd name="connsiteX4" fmla="*/ 319087 w 319087"/>
              <a:gd name="connsiteY4" fmla="*/ 159544 h 31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7" h="319087">
                <a:moveTo>
                  <a:pt x="319087" y="159544"/>
                </a:moveTo>
                <a:cubicBezTo>
                  <a:pt x="319087" y="247657"/>
                  <a:pt x="247657" y="319088"/>
                  <a:pt x="159544" y="319088"/>
                </a:cubicBezTo>
                <a:cubicBezTo>
                  <a:pt x="71430" y="319088"/>
                  <a:pt x="0" y="247657"/>
                  <a:pt x="0" y="159544"/>
                </a:cubicBezTo>
                <a:cubicBezTo>
                  <a:pt x="0" y="71430"/>
                  <a:pt x="71430" y="0"/>
                  <a:pt x="159544" y="0"/>
                </a:cubicBezTo>
                <a:cubicBezTo>
                  <a:pt x="247657" y="0"/>
                  <a:pt x="319087" y="71430"/>
                  <a:pt x="319087" y="159544"/>
                </a:cubicBezTo>
                <a:close/>
              </a:path>
            </a:pathLst>
          </a:custGeom>
          <a:solidFill>
            <a:srgbClr val="FFFFFF"/>
          </a:solidFill>
          <a:ln w="6667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9D0CB7-499A-990B-34CC-EF92D3D0BA93}"/>
              </a:ext>
            </a:extLst>
          </p:cNvPr>
          <p:cNvSpPr/>
          <p:nvPr/>
        </p:nvSpPr>
        <p:spPr>
          <a:xfrm>
            <a:off x="5950593" y="843812"/>
            <a:ext cx="5098377" cy="964959"/>
          </a:xfrm>
          <a:prstGeom prst="rect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2882284-EBFE-2289-10A1-8DC2885262C5}"/>
              </a:ext>
            </a:extLst>
          </p:cNvPr>
          <p:cNvSpPr/>
          <p:nvPr/>
        </p:nvSpPr>
        <p:spPr>
          <a:xfrm>
            <a:off x="6012452" y="910119"/>
            <a:ext cx="4926589" cy="832341"/>
          </a:xfrm>
          <a:custGeom>
            <a:avLst/>
            <a:gdLst>
              <a:gd name="connsiteX0" fmla="*/ 1184243 w 1442180"/>
              <a:gd name="connsiteY0" fmla="*/ 0 h 534447"/>
              <a:gd name="connsiteX1" fmla="*/ 1442181 w 1442180"/>
              <a:gd name="connsiteY1" fmla="*/ 0 h 534447"/>
              <a:gd name="connsiteX2" fmla="*/ 1442181 w 1442180"/>
              <a:gd name="connsiteY2" fmla="*/ 534448 h 534447"/>
              <a:gd name="connsiteX3" fmla="*/ 1184243 w 1442180"/>
              <a:gd name="connsiteY3" fmla="*/ 534448 h 534447"/>
              <a:gd name="connsiteX4" fmla="*/ 257937 w 1442180"/>
              <a:gd name="connsiteY4" fmla="*/ 534448 h 534447"/>
              <a:gd name="connsiteX5" fmla="*/ 0 w 1442180"/>
              <a:gd name="connsiteY5" fmla="*/ 534448 h 534447"/>
              <a:gd name="connsiteX6" fmla="*/ 0 w 1442180"/>
              <a:gd name="connsiteY6" fmla="*/ 0 h 534447"/>
              <a:gd name="connsiteX7" fmla="*/ 257937 w 1442180"/>
              <a:gd name="connsiteY7" fmla="*/ 0 h 53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2180" h="534447">
                <a:moveTo>
                  <a:pt x="1184243" y="0"/>
                </a:moveTo>
                <a:cubicBezTo>
                  <a:pt x="1326698" y="0"/>
                  <a:pt x="1442181" y="0"/>
                  <a:pt x="1442181" y="0"/>
                </a:cubicBezTo>
                <a:lnTo>
                  <a:pt x="1442181" y="534448"/>
                </a:lnTo>
                <a:cubicBezTo>
                  <a:pt x="1442181" y="534448"/>
                  <a:pt x="1326698" y="534448"/>
                  <a:pt x="1184243" y="534448"/>
                </a:cubicBezTo>
                <a:lnTo>
                  <a:pt x="257937" y="534448"/>
                </a:lnTo>
                <a:cubicBezTo>
                  <a:pt x="115482" y="534448"/>
                  <a:pt x="0" y="534448"/>
                  <a:pt x="0" y="534448"/>
                </a:cubicBezTo>
                <a:lnTo>
                  <a:pt x="0" y="0"/>
                </a:lnTo>
                <a:cubicBezTo>
                  <a:pt x="0" y="0"/>
                  <a:pt x="115482" y="0"/>
                  <a:pt x="257937" y="0"/>
                </a:cubicBezTo>
                <a:close/>
              </a:path>
            </a:pathLst>
          </a:custGeom>
          <a:solidFill>
            <a:srgbClr val="FFFFFF"/>
          </a:solidFill>
          <a:ln w="38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6903484-C5F2-058B-B4E8-2953B8A14831}"/>
              </a:ext>
            </a:extLst>
          </p:cNvPr>
          <p:cNvSpPr/>
          <p:nvPr/>
        </p:nvSpPr>
        <p:spPr>
          <a:xfrm>
            <a:off x="613886" y="1948335"/>
            <a:ext cx="3656608" cy="3656609"/>
          </a:xfrm>
          <a:custGeom>
            <a:avLst/>
            <a:gdLst>
              <a:gd name="connsiteX0" fmla="*/ 2347913 w 2347912"/>
              <a:gd name="connsiteY0" fmla="*/ 1173956 h 2347912"/>
              <a:gd name="connsiteX1" fmla="*/ 1173956 w 2347912"/>
              <a:gd name="connsiteY1" fmla="*/ 2347913 h 2347912"/>
              <a:gd name="connsiteX2" fmla="*/ 0 w 2347912"/>
              <a:gd name="connsiteY2" fmla="*/ 1173956 h 2347912"/>
              <a:gd name="connsiteX3" fmla="*/ 1173956 w 2347912"/>
              <a:gd name="connsiteY3" fmla="*/ 0 h 2347912"/>
              <a:gd name="connsiteX4" fmla="*/ 2347913 w 2347912"/>
              <a:gd name="connsiteY4" fmla="*/ 1173956 h 234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912" h="2347912">
                <a:moveTo>
                  <a:pt x="2347913" y="1173956"/>
                </a:moveTo>
                <a:cubicBezTo>
                  <a:pt x="2347913" y="1822314"/>
                  <a:pt x="1822314" y="2347913"/>
                  <a:pt x="1173956" y="2347913"/>
                </a:cubicBezTo>
                <a:cubicBezTo>
                  <a:pt x="525598" y="2347913"/>
                  <a:pt x="0" y="1822314"/>
                  <a:pt x="0" y="1173956"/>
                </a:cubicBezTo>
                <a:cubicBezTo>
                  <a:pt x="0" y="525598"/>
                  <a:pt x="525598" y="0"/>
                  <a:pt x="1173956" y="0"/>
                </a:cubicBezTo>
                <a:cubicBezTo>
                  <a:pt x="1822314" y="0"/>
                  <a:pt x="2347913" y="525598"/>
                  <a:pt x="2347913" y="1173956"/>
                </a:cubicBezTo>
                <a:close/>
              </a:path>
            </a:pathLst>
          </a:custGeom>
          <a:noFill/>
          <a:ln w="254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BD93B5-9DE4-7C55-135E-7DD6596B8546}"/>
              </a:ext>
            </a:extLst>
          </p:cNvPr>
          <p:cNvSpPr/>
          <p:nvPr/>
        </p:nvSpPr>
        <p:spPr>
          <a:xfrm>
            <a:off x="3043788" y="1916441"/>
            <a:ext cx="190618" cy="538478"/>
          </a:xfrm>
          <a:custGeom>
            <a:avLst/>
            <a:gdLst>
              <a:gd name="connsiteX0" fmla="*/ 122396 w 122396"/>
              <a:gd name="connsiteY0" fmla="*/ 0 h 345757"/>
              <a:gd name="connsiteX1" fmla="*/ 0 w 122396"/>
              <a:gd name="connsiteY1" fmla="*/ 345757 h 34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396" h="345757">
                <a:moveTo>
                  <a:pt x="122396" y="0"/>
                </a:moveTo>
                <a:lnTo>
                  <a:pt x="0" y="345757"/>
                </a:lnTo>
              </a:path>
            </a:pathLst>
          </a:custGeom>
          <a:ln w="85725" cap="rnd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12E27C7-FFBD-A37A-9D85-0735BA025B26}"/>
              </a:ext>
            </a:extLst>
          </p:cNvPr>
          <p:cNvSpPr/>
          <p:nvPr/>
        </p:nvSpPr>
        <p:spPr>
          <a:xfrm>
            <a:off x="3672922" y="2817030"/>
            <a:ext cx="652700" cy="252180"/>
          </a:xfrm>
          <a:custGeom>
            <a:avLst/>
            <a:gdLst>
              <a:gd name="connsiteX0" fmla="*/ 0 w 419100"/>
              <a:gd name="connsiteY0" fmla="*/ 161925 h 161925"/>
              <a:gd name="connsiteX1" fmla="*/ 419100 w 419100"/>
              <a:gd name="connsiteY1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100" h="161925">
                <a:moveTo>
                  <a:pt x="0" y="161925"/>
                </a:moveTo>
                <a:lnTo>
                  <a:pt x="419100" y="0"/>
                </a:lnTo>
              </a:path>
            </a:pathLst>
          </a:custGeom>
          <a:ln w="8572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IN">
              <a:solidFill>
                <a:schemeClr val="accen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7B4784-CEDB-E125-2729-38768FDA3AB1}"/>
              </a:ext>
            </a:extLst>
          </p:cNvPr>
          <p:cNvSpPr/>
          <p:nvPr/>
        </p:nvSpPr>
        <p:spPr>
          <a:xfrm>
            <a:off x="3835263" y="4302165"/>
            <a:ext cx="534027" cy="222511"/>
          </a:xfrm>
          <a:custGeom>
            <a:avLst/>
            <a:gdLst>
              <a:gd name="connsiteX0" fmla="*/ 0 w 342900"/>
              <a:gd name="connsiteY0" fmla="*/ 0 h 142875"/>
              <a:gd name="connsiteX1" fmla="*/ 342900 w 342900"/>
              <a:gd name="connsiteY1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142875">
                <a:moveTo>
                  <a:pt x="0" y="0"/>
                </a:moveTo>
                <a:lnTo>
                  <a:pt x="342900" y="142875"/>
                </a:lnTo>
              </a:path>
            </a:pathLst>
          </a:custGeom>
          <a:ln w="8572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3BCFDDA-D227-9DC2-BCAB-03B8FA14886E}"/>
              </a:ext>
            </a:extLst>
          </p:cNvPr>
          <p:cNvSpPr/>
          <p:nvPr/>
        </p:nvSpPr>
        <p:spPr>
          <a:xfrm>
            <a:off x="801685" y="2136135"/>
            <a:ext cx="3281007" cy="3281008"/>
          </a:xfrm>
          <a:custGeom>
            <a:avLst/>
            <a:gdLst>
              <a:gd name="connsiteX0" fmla="*/ 2106740 w 2106739"/>
              <a:gd name="connsiteY0" fmla="*/ 1053370 h 2106739"/>
              <a:gd name="connsiteX1" fmla="*/ 1053370 w 2106739"/>
              <a:gd name="connsiteY1" fmla="*/ 2106740 h 2106739"/>
              <a:gd name="connsiteX2" fmla="*/ 0 w 2106739"/>
              <a:gd name="connsiteY2" fmla="*/ 1053370 h 2106739"/>
              <a:gd name="connsiteX3" fmla="*/ 1053370 w 2106739"/>
              <a:gd name="connsiteY3" fmla="*/ 0 h 2106739"/>
              <a:gd name="connsiteX4" fmla="*/ 2106740 w 2106739"/>
              <a:gd name="connsiteY4" fmla="*/ 1053370 h 210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739" h="2106739">
                <a:moveTo>
                  <a:pt x="2106740" y="1053370"/>
                </a:moveTo>
                <a:cubicBezTo>
                  <a:pt x="2106740" y="1635130"/>
                  <a:pt x="1635130" y="2106740"/>
                  <a:pt x="1053370" y="2106740"/>
                </a:cubicBezTo>
                <a:cubicBezTo>
                  <a:pt x="471610" y="2106740"/>
                  <a:pt x="0" y="1635130"/>
                  <a:pt x="0" y="1053370"/>
                </a:cubicBezTo>
                <a:cubicBezTo>
                  <a:pt x="0" y="471610"/>
                  <a:pt x="471610" y="0"/>
                  <a:pt x="1053370" y="0"/>
                </a:cubicBezTo>
                <a:cubicBezTo>
                  <a:pt x="1635130" y="0"/>
                  <a:pt x="2106740" y="471610"/>
                  <a:pt x="2106740" y="105337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6DF0177-EA58-C15F-358A-3D10C31B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74" y="2334171"/>
            <a:ext cx="2981656" cy="2981657"/>
          </a:xfrm>
          <a:custGeom>
            <a:avLst/>
            <a:gdLst>
              <a:gd name="connsiteX0" fmla="*/ 96 w 1914525"/>
              <a:gd name="connsiteY0" fmla="*/ 157 h 1914525"/>
              <a:gd name="connsiteX1" fmla="*/ 1914621 w 1914525"/>
              <a:gd name="connsiteY1" fmla="*/ 157 h 1914525"/>
              <a:gd name="connsiteX2" fmla="*/ 1914621 w 1914525"/>
              <a:gd name="connsiteY2" fmla="*/ 1914682 h 1914525"/>
              <a:gd name="connsiteX3" fmla="*/ 96 w 1914525"/>
              <a:gd name="connsiteY3" fmla="*/ 1914682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4525" h="1914525">
                <a:moveTo>
                  <a:pt x="96" y="157"/>
                </a:moveTo>
                <a:lnTo>
                  <a:pt x="1914621" y="157"/>
                </a:lnTo>
                <a:lnTo>
                  <a:pt x="1914621" y="1914682"/>
                </a:lnTo>
                <a:lnTo>
                  <a:pt x="96" y="1914682"/>
                </a:ln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3982ABF-290D-EE3F-4F3E-EE1A7F72395C}"/>
              </a:ext>
            </a:extLst>
          </p:cNvPr>
          <p:cNvSpPr/>
          <p:nvPr/>
        </p:nvSpPr>
        <p:spPr>
          <a:xfrm>
            <a:off x="1176989" y="2511438"/>
            <a:ext cx="2530402" cy="2530403"/>
          </a:xfrm>
          <a:custGeom>
            <a:avLst/>
            <a:gdLst>
              <a:gd name="connsiteX0" fmla="*/ 1624775 w 1624774"/>
              <a:gd name="connsiteY0" fmla="*/ 812387 h 1624774"/>
              <a:gd name="connsiteX1" fmla="*/ 812387 w 1624774"/>
              <a:gd name="connsiteY1" fmla="*/ 1624775 h 1624774"/>
              <a:gd name="connsiteX2" fmla="*/ 0 w 1624774"/>
              <a:gd name="connsiteY2" fmla="*/ 812387 h 1624774"/>
              <a:gd name="connsiteX3" fmla="*/ 812387 w 1624774"/>
              <a:gd name="connsiteY3" fmla="*/ 0 h 1624774"/>
              <a:gd name="connsiteX4" fmla="*/ 1624775 w 1624774"/>
              <a:gd name="connsiteY4" fmla="*/ 812387 h 162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774" h="1624774">
                <a:moveTo>
                  <a:pt x="1624775" y="812387"/>
                </a:moveTo>
                <a:cubicBezTo>
                  <a:pt x="1624775" y="1261056"/>
                  <a:pt x="1261056" y="1624775"/>
                  <a:pt x="812387" y="1624775"/>
                </a:cubicBezTo>
                <a:cubicBezTo>
                  <a:pt x="363718" y="1624775"/>
                  <a:pt x="0" y="1261056"/>
                  <a:pt x="0" y="812387"/>
                </a:cubicBezTo>
                <a:cubicBezTo>
                  <a:pt x="0" y="363718"/>
                  <a:pt x="363718" y="0"/>
                  <a:pt x="812387" y="0"/>
                </a:cubicBezTo>
                <a:cubicBezTo>
                  <a:pt x="1261057" y="0"/>
                  <a:pt x="1624775" y="363718"/>
                  <a:pt x="1624775" y="81238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6622832-884A-6109-68A8-3FC00A730F4E}"/>
              </a:ext>
            </a:extLst>
          </p:cNvPr>
          <p:cNvSpPr/>
          <p:nvPr/>
        </p:nvSpPr>
        <p:spPr>
          <a:xfrm>
            <a:off x="1176989" y="2511438"/>
            <a:ext cx="2530402" cy="2530403"/>
          </a:xfrm>
          <a:custGeom>
            <a:avLst/>
            <a:gdLst>
              <a:gd name="connsiteX0" fmla="*/ 1624775 w 1624774"/>
              <a:gd name="connsiteY0" fmla="*/ 812387 h 1624774"/>
              <a:gd name="connsiteX1" fmla="*/ 812387 w 1624774"/>
              <a:gd name="connsiteY1" fmla="*/ 1624775 h 1624774"/>
              <a:gd name="connsiteX2" fmla="*/ 0 w 1624774"/>
              <a:gd name="connsiteY2" fmla="*/ 812387 h 1624774"/>
              <a:gd name="connsiteX3" fmla="*/ 812387 w 1624774"/>
              <a:gd name="connsiteY3" fmla="*/ 0 h 1624774"/>
              <a:gd name="connsiteX4" fmla="*/ 1624775 w 1624774"/>
              <a:gd name="connsiteY4" fmla="*/ 812387 h 162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774" h="1624774">
                <a:moveTo>
                  <a:pt x="1624775" y="812387"/>
                </a:moveTo>
                <a:cubicBezTo>
                  <a:pt x="1624775" y="1261056"/>
                  <a:pt x="1261056" y="1624775"/>
                  <a:pt x="812387" y="1624775"/>
                </a:cubicBezTo>
                <a:cubicBezTo>
                  <a:pt x="363718" y="1624775"/>
                  <a:pt x="0" y="1261056"/>
                  <a:pt x="0" y="812387"/>
                </a:cubicBezTo>
                <a:cubicBezTo>
                  <a:pt x="0" y="363718"/>
                  <a:pt x="363718" y="0"/>
                  <a:pt x="812387" y="0"/>
                </a:cubicBezTo>
                <a:cubicBezTo>
                  <a:pt x="1261057" y="0"/>
                  <a:pt x="1624775" y="363718"/>
                  <a:pt x="1624775" y="812387"/>
                </a:cubicBezTo>
                <a:close/>
              </a:path>
            </a:pathLst>
          </a:custGeom>
          <a:noFill/>
          <a:ln w="4477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62561A-AD40-7244-2459-B496D76D3864}"/>
              </a:ext>
            </a:extLst>
          </p:cNvPr>
          <p:cNvSpPr/>
          <p:nvPr/>
        </p:nvSpPr>
        <p:spPr>
          <a:xfrm>
            <a:off x="2443672" y="1575317"/>
            <a:ext cx="1485785" cy="703374"/>
          </a:xfrm>
          <a:custGeom>
            <a:avLst/>
            <a:gdLst>
              <a:gd name="connsiteX0" fmla="*/ 66674 w 954024"/>
              <a:gd name="connsiteY0" fmla="*/ 57 h 451637"/>
              <a:gd name="connsiteX1" fmla="*/ 56 w 954024"/>
              <a:gd name="connsiteY1" fmla="*/ 61341 h 451637"/>
              <a:gd name="connsiteX2" fmla="*/ -1 w 954024"/>
              <a:gd name="connsiteY2" fmla="*/ 63970 h 451637"/>
              <a:gd name="connsiteX3" fmla="*/ -1 w 954024"/>
              <a:gd name="connsiteY3" fmla="*/ 63970 h 451637"/>
              <a:gd name="connsiteX4" fmla="*/ 60292 w 954024"/>
              <a:gd name="connsiteY4" fmla="*/ 127787 h 451637"/>
              <a:gd name="connsiteX5" fmla="*/ 855534 w 954024"/>
              <a:gd name="connsiteY5" fmla="*/ 451637 h 451637"/>
              <a:gd name="connsiteX6" fmla="*/ 954023 w 954024"/>
              <a:gd name="connsiteY6" fmla="*/ 368293 h 451637"/>
              <a:gd name="connsiteX7" fmla="*/ 66674 w 954024"/>
              <a:gd name="connsiteY7" fmla="*/ 57 h 45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4024" h="451637">
                <a:moveTo>
                  <a:pt x="66674" y="57"/>
                </a:moveTo>
                <a:cubicBezTo>
                  <a:pt x="31355" y="-1419"/>
                  <a:pt x="1523" y="26022"/>
                  <a:pt x="56" y="61341"/>
                </a:cubicBezTo>
                <a:cubicBezTo>
                  <a:pt x="18" y="62217"/>
                  <a:pt x="-1" y="63093"/>
                  <a:pt x="-1" y="63970"/>
                </a:cubicBezTo>
                <a:lnTo>
                  <a:pt x="-1" y="63970"/>
                </a:lnTo>
                <a:cubicBezTo>
                  <a:pt x="-154" y="97926"/>
                  <a:pt x="26383" y="126006"/>
                  <a:pt x="60292" y="127787"/>
                </a:cubicBezTo>
                <a:cubicBezTo>
                  <a:pt x="354729" y="141084"/>
                  <a:pt x="635583" y="255460"/>
                  <a:pt x="855534" y="451637"/>
                </a:cubicBezTo>
                <a:lnTo>
                  <a:pt x="954023" y="368293"/>
                </a:lnTo>
                <a:cubicBezTo>
                  <a:pt x="710478" y="145437"/>
                  <a:pt x="396448" y="15116"/>
                  <a:pt x="66674" y="5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rgbClr val="FFC000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625B8AA-BCE0-D314-D565-8DEE58B94FC3}"/>
              </a:ext>
            </a:extLst>
          </p:cNvPr>
          <p:cNvSpPr/>
          <p:nvPr/>
        </p:nvSpPr>
        <p:spPr>
          <a:xfrm>
            <a:off x="3871752" y="3630674"/>
            <a:ext cx="774044" cy="1680259"/>
          </a:xfrm>
          <a:custGeom>
            <a:avLst/>
            <a:gdLst>
              <a:gd name="connsiteX0" fmla="*/ 493869 w 497015"/>
              <a:gd name="connsiteY0" fmla="*/ 0 h 1078896"/>
              <a:gd name="connsiteX1" fmla="*/ 365758 w 497015"/>
              <a:gd name="connsiteY1" fmla="*/ 0 h 1078896"/>
              <a:gd name="connsiteX2" fmla="*/ 369092 w 497015"/>
              <a:gd name="connsiteY2" fmla="*/ 93726 h 1078896"/>
              <a:gd name="connsiteX3" fmla="*/ -2 w 497015"/>
              <a:gd name="connsiteY3" fmla="*/ 995743 h 1078896"/>
              <a:gd name="connsiteX4" fmla="*/ 97534 w 497015"/>
              <a:gd name="connsiteY4" fmla="*/ 1078897 h 1078896"/>
              <a:gd name="connsiteX5" fmla="*/ 497013 w 497015"/>
              <a:gd name="connsiteY5" fmla="*/ 93726 h 1078896"/>
              <a:gd name="connsiteX6" fmla="*/ 493869 w 497015"/>
              <a:gd name="connsiteY6" fmla="*/ 0 h 107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015" h="1078896">
                <a:moveTo>
                  <a:pt x="493869" y="0"/>
                </a:moveTo>
                <a:lnTo>
                  <a:pt x="365758" y="0"/>
                </a:lnTo>
                <a:cubicBezTo>
                  <a:pt x="367920" y="30985"/>
                  <a:pt x="369025" y="62227"/>
                  <a:pt x="369092" y="93726"/>
                </a:cubicBezTo>
                <a:cubicBezTo>
                  <a:pt x="369559" y="431254"/>
                  <a:pt x="236932" y="755361"/>
                  <a:pt x="-2" y="995743"/>
                </a:cubicBezTo>
                <a:lnTo>
                  <a:pt x="97534" y="1078897"/>
                </a:lnTo>
                <a:cubicBezTo>
                  <a:pt x="354119" y="815197"/>
                  <a:pt x="497470" y="461658"/>
                  <a:pt x="497013" y="93726"/>
                </a:cubicBezTo>
                <a:cubicBezTo>
                  <a:pt x="497013" y="62198"/>
                  <a:pt x="495869" y="30956"/>
                  <a:pt x="493869" y="0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4F20A28-869E-523C-1084-16C63ACA86DA}"/>
              </a:ext>
            </a:extLst>
          </p:cNvPr>
          <p:cNvSpPr/>
          <p:nvPr/>
        </p:nvSpPr>
        <p:spPr>
          <a:xfrm>
            <a:off x="3771824" y="2146370"/>
            <a:ext cx="866310" cy="1481334"/>
          </a:xfrm>
          <a:custGeom>
            <a:avLst/>
            <a:gdLst>
              <a:gd name="connsiteX0" fmla="*/ 98486 w 556259"/>
              <a:gd name="connsiteY0" fmla="*/ 0 h 951166"/>
              <a:gd name="connsiteX1" fmla="*/ -2 w 556259"/>
              <a:gd name="connsiteY1" fmla="*/ 83344 h 951166"/>
              <a:gd name="connsiteX2" fmla="*/ 428147 w 556259"/>
              <a:gd name="connsiteY2" fmla="*/ 951167 h 951166"/>
              <a:gd name="connsiteX3" fmla="*/ 556258 w 556259"/>
              <a:gd name="connsiteY3" fmla="*/ 951167 h 951166"/>
              <a:gd name="connsiteX4" fmla="*/ 98486 w 556259"/>
              <a:gd name="connsiteY4" fmla="*/ 0 h 9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259" h="951166">
                <a:moveTo>
                  <a:pt x="98486" y="0"/>
                </a:moveTo>
                <a:lnTo>
                  <a:pt x="-2" y="83344"/>
                </a:lnTo>
                <a:cubicBezTo>
                  <a:pt x="250391" y="305743"/>
                  <a:pt x="404020" y="617134"/>
                  <a:pt x="428147" y="951167"/>
                </a:cubicBezTo>
                <a:lnTo>
                  <a:pt x="556258" y="951167"/>
                </a:lnTo>
                <a:cubicBezTo>
                  <a:pt x="532427" y="586835"/>
                  <a:pt x="368349" y="245916"/>
                  <a:pt x="98486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140E2E-192A-D0A5-8B28-A246E7910349}"/>
              </a:ext>
            </a:extLst>
          </p:cNvPr>
          <p:cNvSpPr/>
          <p:nvPr/>
        </p:nvSpPr>
        <p:spPr>
          <a:xfrm>
            <a:off x="4181786" y="4279814"/>
            <a:ext cx="445024" cy="445024"/>
          </a:xfrm>
          <a:custGeom>
            <a:avLst/>
            <a:gdLst>
              <a:gd name="connsiteX0" fmla="*/ 285750 w 285750"/>
              <a:gd name="connsiteY0" fmla="*/ 142875 h 285750"/>
              <a:gd name="connsiteX1" fmla="*/ 142875 w 285750"/>
              <a:gd name="connsiteY1" fmla="*/ 285750 h 285750"/>
              <a:gd name="connsiteX2" fmla="*/ 0 w 285750"/>
              <a:gd name="connsiteY2" fmla="*/ 142875 h 285750"/>
              <a:gd name="connsiteX3" fmla="*/ 142875 w 285750"/>
              <a:gd name="connsiteY3" fmla="*/ 0 h 285750"/>
              <a:gd name="connsiteX4" fmla="*/ 285750 w 285750"/>
              <a:gd name="connsiteY4" fmla="*/ 14287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0" h="285750">
                <a:moveTo>
                  <a:pt x="285750" y="142875"/>
                </a:move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ubicBezTo>
                  <a:pt x="221783" y="0"/>
                  <a:pt x="285750" y="63967"/>
                  <a:pt x="285750" y="142875"/>
                </a:cubicBezTo>
                <a:close/>
              </a:path>
            </a:pathLst>
          </a:custGeom>
          <a:solidFill>
            <a:srgbClr val="FFFFFF"/>
          </a:solidFill>
          <a:ln w="74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C5E4A5B-D8A7-2588-9E10-41A8F9A59C9E}"/>
              </a:ext>
            </a:extLst>
          </p:cNvPr>
          <p:cNvSpPr/>
          <p:nvPr/>
        </p:nvSpPr>
        <p:spPr>
          <a:xfrm>
            <a:off x="4244385" y="4342413"/>
            <a:ext cx="319822" cy="319822"/>
          </a:xfrm>
          <a:custGeom>
            <a:avLst/>
            <a:gdLst>
              <a:gd name="connsiteX0" fmla="*/ 205359 w 205358"/>
              <a:gd name="connsiteY0" fmla="*/ 102679 h 205358"/>
              <a:gd name="connsiteX1" fmla="*/ 102680 w 205358"/>
              <a:gd name="connsiteY1" fmla="*/ 205359 h 205358"/>
              <a:gd name="connsiteX2" fmla="*/ 0 w 205358"/>
              <a:gd name="connsiteY2" fmla="*/ 102679 h 205358"/>
              <a:gd name="connsiteX3" fmla="*/ 102680 w 205358"/>
              <a:gd name="connsiteY3" fmla="*/ 0 h 205358"/>
              <a:gd name="connsiteX4" fmla="*/ 205359 w 205358"/>
              <a:gd name="connsiteY4" fmla="*/ 102679 h 205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58" h="205358">
                <a:moveTo>
                  <a:pt x="205359" y="102679"/>
                </a:moveTo>
                <a:cubicBezTo>
                  <a:pt x="205359" y="159388"/>
                  <a:pt x="159388" y="205359"/>
                  <a:pt x="102680" y="205359"/>
                </a:cubicBezTo>
                <a:cubicBezTo>
                  <a:pt x="45971" y="205359"/>
                  <a:pt x="0" y="159388"/>
                  <a:pt x="0" y="102679"/>
                </a:cubicBezTo>
                <a:cubicBezTo>
                  <a:pt x="0" y="45971"/>
                  <a:pt x="45971" y="0"/>
                  <a:pt x="102680" y="0"/>
                </a:cubicBezTo>
                <a:cubicBezTo>
                  <a:pt x="159388" y="0"/>
                  <a:pt x="205359" y="45971"/>
                  <a:pt x="205359" y="102679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2EA3CEC-3ABA-E60E-D566-6B4C6E160F48}"/>
              </a:ext>
            </a:extLst>
          </p:cNvPr>
          <p:cNvSpPr/>
          <p:nvPr/>
        </p:nvSpPr>
        <p:spPr>
          <a:xfrm>
            <a:off x="3139097" y="5463427"/>
            <a:ext cx="445024" cy="445024"/>
          </a:xfrm>
          <a:custGeom>
            <a:avLst/>
            <a:gdLst>
              <a:gd name="connsiteX0" fmla="*/ 285750 w 285750"/>
              <a:gd name="connsiteY0" fmla="*/ 142875 h 285750"/>
              <a:gd name="connsiteX1" fmla="*/ 142875 w 285750"/>
              <a:gd name="connsiteY1" fmla="*/ 285750 h 285750"/>
              <a:gd name="connsiteX2" fmla="*/ 0 w 285750"/>
              <a:gd name="connsiteY2" fmla="*/ 142875 h 285750"/>
              <a:gd name="connsiteX3" fmla="*/ 142875 w 285750"/>
              <a:gd name="connsiteY3" fmla="*/ 0 h 285750"/>
              <a:gd name="connsiteX4" fmla="*/ 285750 w 285750"/>
              <a:gd name="connsiteY4" fmla="*/ 14287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0" h="285750">
                <a:moveTo>
                  <a:pt x="285750" y="142875"/>
                </a:move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ubicBezTo>
                  <a:pt x="221783" y="0"/>
                  <a:pt x="285750" y="63967"/>
                  <a:pt x="285750" y="142875"/>
                </a:cubicBezTo>
                <a:close/>
              </a:path>
            </a:pathLst>
          </a:custGeom>
          <a:solidFill>
            <a:srgbClr val="FFFFFF"/>
          </a:solidFill>
          <a:ln w="74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AA736C1-A24A-EC16-4E54-C36A5BC3911E}"/>
              </a:ext>
            </a:extLst>
          </p:cNvPr>
          <p:cNvSpPr/>
          <p:nvPr/>
        </p:nvSpPr>
        <p:spPr>
          <a:xfrm>
            <a:off x="4096490" y="2629074"/>
            <a:ext cx="445024" cy="445024"/>
          </a:xfrm>
          <a:custGeom>
            <a:avLst/>
            <a:gdLst>
              <a:gd name="connsiteX0" fmla="*/ 285750 w 285750"/>
              <a:gd name="connsiteY0" fmla="*/ 142875 h 285750"/>
              <a:gd name="connsiteX1" fmla="*/ 142875 w 285750"/>
              <a:gd name="connsiteY1" fmla="*/ 285750 h 285750"/>
              <a:gd name="connsiteX2" fmla="*/ 0 w 285750"/>
              <a:gd name="connsiteY2" fmla="*/ 142875 h 285750"/>
              <a:gd name="connsiteX3" fmla="*/ 142875 w 285750"/>
              <a:gd name="connsiteY3" fmla="*/ 0 h 285750"/>
              <a:gd name="connsiteX4" fmla="*/ 285750 w 285750"/>
              <a:gd name="connsiteY4" fmla="*/ 14287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0" h="285750">
                <a:moveTo>
                  <a:pt x="285750" y="142875"/>
                </a:move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ubicBezTo>
                  <a:pt x="221783" y="0"/>
                  <a:pt x="285750" y="63967"/>
                  <a:pt x="285750" y="142875"/>
                </a:cubicBezTo>
                <a:close/>
              </a:path>
            </a:pathLst>
          </a:custGeom>
          <a:solidFill>
            <a:srgbClr val="FFFFFF"/>
          </a:solidFill>
          <a:ln w="74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accent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F9A7AD3-754A-245D-ADD4-4D076841DBDE}"/>
              </a:ext>
            </a:extLst>
          </p:cNvPr>
          <p:cNvSpPr/>
          <p:nvPr/>
        </p:nvSpPr>
        <p:spPr>
          <a:xfrm rot="16780199">
            <a:off x="4158865" y="2691583"/>
            <a:ext cx="319824" cy="319824"/>
          </a:xfrm>
          <a:custGeom>
            <a:avLst/>
            <a:gdLst>
              <a:gd name="connsiteX0" fmla="*/ 205357 w 205359"/>
              <a:gd name="connsiteY0" fmla="*/ 102680 h 205359"/>
              <a:gd name="connsiteX1" fmla="*/ 102678 w 205359"/>
              <a:gd name="connsiteY1" fmla="*/ 205359 h 205359"/>
              <a:gd name="connsiteX2" fmla="*/ -2 w 205359"/>
              <a:gd name="connsiteY2" fmla="*/ 102680 h 205359"/>
              <a:gd name="connsiteX3" fmla="*/ 102678 w 205359"/>
              <a:gd name="connsiteY3" fmla="*/ 0 h 205359"/>
              <a:gd name="connsiteX4" fmla="*/ 205357 w 205359"/>
              <a:gd name="connsiteY4" fmla="*/ 102680 h 20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59" h="205359">
                <a:moveTo>
                  <a:pt x="205357" y="102680"/>
                </a:moveTo>
                <a:cubicBezTo>
                  <a:pt x="205357" y="159388"/>
                  <a:pt x="159386" y="205359"/>
                  <a:pt x="102678" y="205359"/>
                </a:cubicBezTo>
                <a:cubicBezTo>
                  <a:pt x="45969" y="205359"/>
                  <a:pt x="-2" y="159388"/>
                  <a:pt x="-2" y="102680"/>
                </a:cubicBezTo>
                <a:cubicBezTo>
                  <a:pt x="-2" y="45971"/>
                  <a:pt x="45969" y="0"/>
                  <a:pt x="102678" y="0"/>
                </a:cubicBezTo>
                <a:cubicBezTo>
                  <a:pt x="159386" y="0"/>
                  <a:pt x="205357" y="45971"/>
                  <a:pt x="205357" y="102680"/>
                </a:cubicBezTo>
                <a:close/>
              </a:path>
            </a:pathLst>
          </a:custGeom>
          <a:solidFill>
            <a:srgbClr val="007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accent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CBC304A-FAC6-2E4D-BBAC-2A63F2751512}"/>
              </a:ext>
            </a:extLst>
          </p:cNvPr>
          <p:cNvSpPr/>
          <p:nvPr/>
        </p:nvSpPr>
        <p:spPr>
          <a:xfrm>
            <a:off x="3046827" y="1590537"/>
            <a:ext cx="445022" cy="445024"/>
          </a:xfrm>
          <a:custGeom>
            <a:avLst/>
            <a:gdLst>
              <a:gd name="connsiteX0" fmla="*/ 285750 w 285749"/>
              <a:gd name="connsiteY0" fmla="*/ 142875 h 285750"/>
              <a:gd name="connsiteX1" fmla="*/ 142875 w 285749"/>
              <a:gd name="connsiteY1" fmla="*/ 285750 h 285750"/>
              <a:gd name="connsiteX2" fmla="*/ 0 w 285749"/>
              <a:gd name="connsiteY2" fmla="*/ 142875 h 285750"/>
              <a:gd name="connsiteX3" fmla="*/ 142875 w 285749"/>
              <a:gd name="connsiteY3" fmla="*/ 0 h 285750"/>
              <a:gd name="connsiteX4" fmla="*/ 285750 w 285749"/>
              <a:gd name="connsiteY4" fmla="*/ 14287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" h="285750">
                <a:moveTo>
                  <a:pt x="285750" y="142875"/>
                </a:move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ubicBezTo>
                  <a:pt x="221783" y="0"/>
                  <a:pt x="285750" y="63967"/>
                  <a:pt x="285750" y="142875"/>
                </a:cubicBezTo>
                <a:close/>
              </a:path>
            </a:pathLst>
          </a:custGeom>
          <a:solidFill>
            <a:srgbClr val="FFFFFF"/>
          </a:solidFill>
          <a:ln w="74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C61708A-43A3-514F-0EB2-E5AAF7424692}"/>
              </a:ext>
            </a:extLst>
          </p:cNvPr>
          <p:cNvSpPr/>
          <p:nvPr/>
        </p:nvSpPr>
        <p:spPr>
          <a:xfrm>
            <a:off x="3109429" y="1653137"/>
            <a:ext cx="319824" cy="319822"/>
          </a:xfrm>
          <a:custGeom>
            <a:avLst/>
            <a:gdLst>
              <a:gd name="connsiteX0" fmla="*/ 205359 w 205359"/>
              <a:gd name="connsiteY0" fmla="*/ 102680 h 205358"/>
              <a:gd name="connsiteX1" fmla="*/ 102680 w 205359"/>
              <a:gd name="connsiteY1" fmla="*/ 205359 h 205358"/>
              <a:gd name="connsiteX2" fmla="*/ 0 w 205359"/>
              <a:gd name="connsiteY2" fmla="*/ 102680 h 205358"/>
              <a:gd name="connsiteX3" fmla="*/ 102680 w 205359"/>
              <a:gd name="connsiteY3" fmla="*/ 0 h 205358"/>
              <a:gd name="connsiteX4" fmla="*/ 205359 w 205359"/>
              <a:gd name="connsiteY4" fmla="*/ 102680 h 205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59" h="205358">
                <a:moveTo>
                  <a:pt x="205359" y="102680"/>
                </a:moveTo>
                <a:cubicBezTo>
                  <a:pt x="205359" y="159388"/>
                  <a:pt x="159388" y="205359"/>
                  <a:pt x="102680" y="205359"/>
                </a:cubicBezTo>
                <a:cubicBezTo>
                  <a:pt x="45971" y="205359"/>
                  <a:pt x="0" y="159388"/>
                  <a:pt x="0" y="102680"/>
                </a:cubicBezTo>
                <a:cubicBezTo>
                  <a:pt x="0" y="45971"/>
                  <a:pt x="45971" y="0"/>
                  <a:pt x="102680" y="0"/>
                </a:cubicBezTo>
                <a:cubicBezTo>
                  <a:pt x="159388" y="0"/>
                  <a:pt x="205359" y="45971"/>
                  <a:pt x="205359" y="1026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480723-875C-26A8-470A-DA8333C7A6E7}"/>
              </a:ext>
            </a:extLst>
          </p:cNvPr>
          <p:cNvSpPr txBox="1"/>
          <p:nvPr/>
        </p:nvSpPr>
        <p:spPr>
          <a:xfrm>
            <a:off x="6888890" y="5253410"/>
            <a:ext cx="450142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600" b="1" dirty="0"/>
              <a:t>Faced compilation and simulation errors ,that we learned to search for solutions .</a:t>
            </a:r>
            <a:endParaRPr lang="en-IN" sz="1600" b="1" dirty="0"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82D1DA-693D-1FE8-EB71-FC0A3C63FBA5}"/>
              </a:ext>
            </a:extLst>
          </p:cNvPr>
          <p:cNvSpPr txBox="1"/>
          <p:nvPr/>
        </p:nvSpPr>
        <p:spPr>
          <a:xfrm>
            <a:off x="6751262" y="1080068"/>
            <a:ext cx="3907720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600" b="1" dirty="0"/>
              <a:t>self-learning that we don’t specifically need an instructor</a:t>
            </a:r>
            <a:endParaRPr lang="en-IN" sz="1600" b="1" dirty="0"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0525FB-1262-5E06-AEEB-9CF44C0A1210}"/>
              </a:ext>
            </a:extLst>
          </p:cNvPr>
          <p:cNvSpPr txBox="1"/>
          <p:nvPr/>
        </p:nvSpPr>
        <p:spPr>
          <a:xfrm>
            <a:off x="1448486" y="3299586"/>
            <a:ext cx="19874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  <a:latin typeface="Georgia" pitchFamily="18" charset="0"/>
                <a:ea typeface="Fira Sans Condensed Medium"/>
                <a:cs typeface="Fira Sans Condensed Medium"/>
                <a:sym typeface="Fira Sans Condensed Medium"/>
              </a:rPr>
              <a:t>Learned </a:t>
            </a:r>
          </a:p>
          <a:p>
            <a:pPr algn="ctr"/>
            <a:r>
              <a:rPr lang="en-US" sz="2800" b="1" dirty="0">
                <a:solidFill>
                  <a:schemeClr val="dk1"/>
                </a:solidFill>
                <a:latin typeface="Georgia" pitchFamily="18" charset="0"/>
                <a:ea typeface="Fira Sans Condensed Medium"/>
                <a:cs typeface="Fira Sans Condensed Medium"/>
                <a:sym typeface="Fira Sans Condensed Medium"/>
              </a:rPr>
              <a:t>lessons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24686D-8801-CA82-97FE-81AA9A96278B}"/>
              </a:ext>
            </a:extLst>
          </p:cNvPr>
          <p:cNvGrpSpPr/>
          <p:nvPr/>
        </p:nvGrpSpPr>
        <p:grpSpPr>
          <a:xfrm>
            <a:off x="5614383" y="549853"/>
            <a:ext cx="745362" cy="922349"/>
            <a:chOff x="6143527" y="3601949"/>
            <a:chExt cx="745362" cy="92234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22ED4E-E9C7-ED4D-6E81-4999CF5CB7C9}"/>
                </a:ext>
              </a:extLst>
            </p:cNvPr>
            <p:cNvSpPr/>
            <p:nvPr/>
          </p:nvSpPr>
          <p:spPr>
            <a:xfrm>
              <a:off x="6143527" y="3601949"/>
              <a:ext cx="745362" cy="922349"/>
            </a:xfrm>
            <a:custGeom>
              <a:avLst/>
              <a:gdLst>
                <a:gd name="connsiteX0" fmla="*/ 519 w 478598"/>
                <a:gd name="connsiteY0" fmla="*/ 223517 h 592241"/>
                <a:gd name="connsiteX1" fmla="*/ 165683 w 478598"/>
                <a:gd name="connsiteY1" fmla="*/ 466976 h 592241"/>
                <a:gd name="connsiteX2" fmla="*/ 223404 w 478598"/>
                <a:gd name="connsiteY2" fmla="*/ 582324 h 592241"/>
                <a:gd name="connsiteX3" fmla="*/ 247112 w 478598"/>
                <a:gd name="connsiteY3" fmla="*/ 590430 h 592241"/>
                <a:gd name="connsiteX4" fmla="*/ 255218 w 478598"/>
                <a:gd name="connsiteY4" fmla="*/ 582324 h 592241"/>
                <a:gd name="connsiteX5" fmla="*/ 312939 w 478598"/>
                <a:gd name="connsiteY5" fmla="*/ 466976 h 592241"/>
                <a:gd name="connsiteX6" fmla="*/ 466911 w 478598"/>
                <a:gd name="connsiteY6" fmla="*/ 165662 h 592241"/>
                <a:gd name="connsiteX7" fmla="*/ 165587 w 478598"/>
                <a:gd name="connsiteY7" fmla="*/ 11691 h 592241"/>
                <a:gd name="connsiteX8" fmla="*/ 519 w 478598"/>
                <a:gd name="connsiteY8" fmla="*/ 223517 h 5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598" h="592241">
                  <a:moveTo>
                    <a:pt x="519" y="223517"/>
                  </a:moveTo>
                  <a:cubicBezTo>
                    <a:pt x="-6682" y="332921"/>
                    <a:pt x="61365" y="433229"/>
                    <a:pt x="165683" y="466976"/>
                  </a:cubicBezTo>
                  <a:lnTo>
                    <a:pt x="223404" y="582324"/>
                  </a:lnTo>
                  <a:cubicBezTo>
                    <a:pt x="227709" y="591106"/>
                    <a:pt x="238330" y="594735"/>
                    <a:pt x="247112" y="590430"/>
                  </a:cubicBezTo>
                  <a:cubicBezTo>
                    <a:pt x="250636" y="588706"/>
                    <a:pt x="253484" y="585848"/>
                    <a:pt x="255218" y="582324"/>
                  </a:cubicBezTo>
                  <a:lnTo>
                    <a:pt x="312939" y="466976"/>
                  </a:lnTo>
                  <a:cubicBezTo>
                    <a:pt x="438660" y="426285"/>
                    <a:pt x="507592" y="291383"/>
                    <a:pt x="466911" y="165662"/>
                  </a:cubicBezTo>
                  <a:cubicBezTo>
                    <a:pt x="426220" y="39932"/>
                    <a:pt x="291308" y="-29000"/>
                    <a:pt x="165587" y="11691"/>
                  </a:cubicBezTo>
                  <a:cubicBezTo>
                    <a:pt x="72395" y="41856"/>
                    <a:pt x="6996" y="125771"/>
                    <a:pt x="519" y="22351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2CD0442-2CE0-6212-361E-6BDB066E89AB}"/>
                </a:ext>
              </a:extLst>
            </p:cNvPr>
            <p:cNvSpPr/>
            <p:nvPr/>
          </p:nvSpPr>
          <p:spPr>
            <a:xfrm>
              <a:off x="6267757" y="3726204"/>
              <a:ext cx="496942" cy="496942"/>
            </a:xfrm>
            <a:custGeom>
              <a:avLst/>
              <a:gdLst>
                <a:gd name="connsiteX0" fmla="*/ 319088 w 319087"/>
                <a:gd name="connsiteY0" fmla="*/ 159544 h 319087"/>
                <a:gd name="connsiteX1" fmla="*/ 159544 w 319087"/>
                <a:gd name="connsiteY1" fmla="*/ 319088 h 319087"/>
                <a:gd name="connsiteX2" fmla="*/ 0 w 319087"/>
                <a:gd name="connsiteY2" fmla="*/ 159544 h 319087"/>
                <a:gd name="connsiteX3" fmla="*/ 159544 w 319087"/>
                <a:gd name="connsiteY3" fmla="*/ 0 h 319087"/>
                <a:gd name="connsiteX4" fmla="*/ 319088 w 319087"/>
                <a:gd name="connsiteY4" fmla="*/ 159544 h 31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087" h="319087">
                  <a:moveTo>
                    <a:pt x="319088" y="159544"/>
                  </a:moveTo>
                  <a:cubicBezTo>
                    <a:pt x="319088" y="247657"/>
                    <a:pt x="247657" y="319088"/>
                    <a:pt x="159544" y="319088"/>
                  </a:cubicBezTo>
                  <a:cubicBezTo>
                    <a:pt x="71430" y="319088"/>
                    <a:pt x="0" y="247657"/>
                    <a:pt x="0" y="159544"/>
                  </a:cubicBezTo>
                  <a:cubicBezTo>
                    <a:pt x="0" y="71430"/>
                    <a:pt x="71430" y="0"/>
                    <a:pt x="159544" y="0"/>
                  </a:cubicBezTo>
                  <a:cubicBezTo>
                    <a:pt x="247657" y="0"/>
                    <a:pt x="319088" y="71430"/>
                    <a:pt x="319088" y="159544"/>
                  </a:cubicBezTo>
                  <a:close/>
                </a:path>
              </a:pathLst>
            </a:custGeom>
            <a:solidFill>
              <a:srgbClr val="FFFFFF"/>
            </a:solidFill>
            <a:ln w="66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56" name="Picture 55" descr="A grey and white cogwheel with a exclamation mark&#10;&#10;Description automatically generated">
            <a:extLst>
              <a:ext uri="{FF2B5EF4-FFF2-40B4-BE49-F238E27FC236}">
                <a16:creationId xmlns:a16="http://schemas.microsoft.com/office/drawing/2014/main" id="{98E1CEB3-F3DB-8B4C-71F1-A13E8C2E9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92" y="4881269"/>
            <a:ext cx="398476" cy="444876"/>
          </a:xfrm>
          <a:prstGeom prst="rect">
            <a:avLst/>
          </a:prstGeom>
        </p:spPr>
      </p:pic>
      <p:pic>
        <p:nvPicPr>
          <p:cNvPr id="58" name="Picture 57" descr="A black and blue logo of a person reading a book&#10;&#10;Description automatically generated">
            <a:extLst>
              <a:ext uri="{FF2B5EF4-FFF2-40B4-BE49-F238E27FC236}">
                <a16:creationId xmlns:a16="http://schemas.microsoft.com/office/drawing/2014/main" id="{56C268CC-4A09-5DC1-03D3-80CD02722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4" y="590093"/>
            <a:ext cx="725198" cy="72519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07D2394-2EFC-5A87-CE98-107D68840028}"/>
              </a:ext>
            </a:extLst>
          </p:cNvPr>
          <p:cNvSpPr txBox="1"/>
          <p:nvPr/>
        </p:nvSpPr>
        <p:spPr>
          <a:xfrm>
            <a:off x="157662" y="553806"/>
            <a:ext cx="35150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chemeClr val="dk1"/>
                </a:solidFill>
                <a:latin typeface="Times New Roman" panose="02020603050405020304" pitchFamily="18" charset="0"/>
                <a:ea typeface="Fira Sans Condensed Medium"/>
                <a:cs typeface="Times New Roman" panose="02020603050405020304" pitchFamily="18" charset="0"/>
                <a:sym typeface="Fira Sans Condensed Medium"/>
              </a:rPr>
              <a:t>1.Learned lessons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21F7-B89F-B16A-739B-8A50F3DCCE9F}"/>
              </a:ext>
            </a:extLst>
          </p:cNvPr>
          <p:cNvSpPr/>
          <p:nvPr/>
        </p:nvSpPr>
        <p:spPr>
          <a:xfrm rot="5400000">
            <a:off x="8328527" y="938554"/>
            <a:ext cx="984886" cy="5158701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69108A2-1AF7-5A5E-5527-645025FC9501}"/>
              </a:ext>
            </a:extLst>
          </p:cNvPr>
          <p:cNvSpPr/>
          <p:nvPr/>
        </p:nvSpPr>
        <p:spPr>
          <a:xfrm>
            <a:off x="6303773" y="3087618"/>
            <a:ext cx="4986457" cy="860550"/>
          </a:xfrm>
          <a:custGeom>
            <a:avLst/>
            <a:gdLst>
              <a:gd name="connsiteX0" fmla="*/ 1200150 w 1459706"/>
              <a:gd name="connsiteY0" fmla="*/ 0 h 534447"/>
              <a:gd name="connsiteX1" fmla="*/ 1459706 w 1459706"/>
              <a:gd name="connsiteY1" fmla="*/ 0 h 534447"/>
              <a:gd name="connsiteX2" fmla="*/ 1459706 w 1459706"/>
              <a:gd name="connsiteY2" fmla="*/ 534448 h 534447"/>
              <a:gd name="connsiteX3" fmla="*/ 1200150 w 1459706"/>
              <a:gd name="connsiteY3" fmla="*/ 534448 h 534447"/>
              <a:gd name="connsiteX4" fmla="*/ 259556 w 1459706"/>
              <a:gd name="connsiteY4" fmla="*/ 534448 h 534447"/>
              <a:gd name="connsiteX5" fmla="*/ 0 w 1459706"/>
              <a:gd name="connsiteY5" fmla="*/ 534448 h 534447"/>
              <a:gd name="connsiteX6" fmla="*/ 0 w 1459706"/>
              <a:gd name="connsiteY6" fmla="*/ 0 h 534447"/>
              <a:gd name="connsiteX7" fmla="*/ 259556 w 1459706"/>
              <a:gd name="connsiteY7" fmla="*/ 0 h 53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9706" h="534447">
                <a:moveTo>
                  <a:pt x="1200150" y="0"/>
                </a:moveTo>
                <a:cubicBezTo>
                  <a:pt x="1343499" y="0"/>
                  <a:pt x="1459706" y="0"/>
                  <a:pt x="1459706" y="0"/>
                </a:cubicBezTo>
                <a:lnTo>
                  <a:pt x="1459706" y="534448"/>
                </a:lnTo>
                <a:cubicBezTo>
                  <a:pt x="1459706" y="534448"/>
                  <a:pt x="1343499" y="534448"/>
                  <a:pt x="1200150" y="534448"/>
                </a:cubicBezTo>
                <a:lnTo>
                  <a:pt x="259556" y="534448"/>
                </a:lnTo>
                <a:cubicBezTo>
                  <a:pt x="116207" y="534448"/>
                  <a:pt x="0" y="534448"/>
                  <a:pt x="0" y="534448"/>
                </a:cubicBezTo>
                <a:lnTo>
                  <a:pt x="0" y="0"/>
                </a:lnTo>
                <a:cubicBezTo>
                  <a:pt x="0" y="0"/>
                  <a:pt x="116207" y="0"/>
                  <a:pt x="259556" y="0"/>
                </a:cubicBezTo>
                <a:close/>
              </a:path>
            </a:pathLst>
          </a:custGeom>
          <a:solidFill>
            <a:srgbClr val="FFFFFF"/>
          </a:solidFill>
          <a:ln w="390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F207BF2-832D-5C48-3212-4D5BD82C1ED7}"/>
              </a:ext>
            </a:extLst>
          </p:cNvPr>
          <p:cNvSpPr/>
          <p:nvPr/>
        </p:nvSpPr>
        <p:spPr>
          <a:xfrm>
            <a:off x="5915952" y="2721457"/>
            <a:ext cx="745674" cy="922707"/>
          </a:xfrm>
          <a:custGeom>
            <a:avLst/>
            <a:gdLst>
              <a:gd name="connsiteX0" fmla="*/ 519 w 478798"/>
              <a:gd name="connsiteY0" fmla="*/ 223745 h 592471"/>
              <a:gd name="connsiteX1" fmla="*/ 165683 w 478798"/>
              <a:gd name="connsiteY1" fmla="*/ 467204 h 592471"/>
              <a:gd name="connsiteX2" fmla="*/ 223404 w 478798"/>
              <a:gd name="connsiteY2" fmla="*/ 582552 h 592471"/>
              <a:gd name="connsiteX3" fmla="*/ 247112 w 478798"/>
              <a:gd name="connsiteY3" fmla="*/ 590658 h 592471"/>
              <a:gd name="connsiteX4" fmla="*/ 255218 w 478798"/>
              <a:gd name="connsiteY4" fmla="*/ 582552 h 592471"/>
              <a:gd name="connsiteX5" fmla="*/ 312939 w 478798"/>
              <a:gd name="connsiteY5" fmla="*/ 467204 h 592471"/>
              <a:gd name="connsiteX6" fmla="*/ 467149 w 478798"/>
              <a:gd name="connsiteY6" fmla="*/ 165857 h 592471"/>
              <a:gd name="connsiteX7" fmla="*/ 165797 w 478798"/>
              <a:gd name="connsiteY7" fmla="*/ 11651 h 592471"/>
              <a:gd name="connsiteX8" fmla="*/ 519 w 478798"/>
              <a:gd name="connsiteY8" fmla="*/ 223745 h 5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798" h="592471">
                <a:moveTo>
                  <a:pt x="519" y="223745"/>
                </a:moveTo>
                <a:cubicBezTo>
                  <a:pt x="-6682" y="333147"/>
                  <a:pt x="61365" y="433454"/>
                  <a:pt x="165683" y="467204"/>
                </a:cubicBezTo>
                <a:lnTo>
                  <a:pt x="223404" y="582552"/>
                </a:lnTo>
                <a:cubicBezTo>
                  <a:pt x="227709" y="591337"/>
                  <a:pt x="238330" y="594966"/>
                  <a:pt x="247112" y="590658"/>
                </a:cubicBezTo>
                <a:cubicBezTo>
                  <a:pt x="250636" y="588929"/>
                  <a:pt x="253484" y="586078"/>
                  <a:pt x="255218" y="582552"/>
                </a:cubicBezTo>
                <a:lnTo>
                  <a:pt x="312939" y="467204"/>
                </a:lnTo>
                <a:cubicBezTo>
                  <a:pt x="438736" y="426573"/>
                  <a:pt x="507773" y="291655"/>
                  <a:pt x="467149" y="165857"/>
                </a:cubicBezTo>
                <a:cubicBezTo>
                  <a:pt x="426515" y="40060"/>
                  <a:pt x="291594" y="-28981"/>
                  <a:pt x="165797" y="11651"/>
                </a:cubicBezTo>
                <a:cubicBezTo>
                  <a:pt x="72452" y="41803"/>
                  <a:pt x="6948" y="125859"/>
                  <a:pt x="519" y="2237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B4E8BF2-F1E9-E172-6674-298E7884E0ED}"/>
              </a:ext>
            </a:extLst>
          </p:cNvPr>
          <p:cNvSpPr/>
          <p:nvPr/>
        </p:nvSpPr>
        <p:spPr>
          <a:xfrm rot="16750199">
            <a:off x="6049456" y="2833019"/>
            <a:ext cx="496942" cy="496942"/>
          </a:xfrm>
          <a:custGeom>
            <a:avLst/>
            <a:gdLst>
              <a:gd name="connsiteX0" fmla="*/ 319086 w 319087"/>
              <a:gd name="connsiteY0" fmla="*/ 159544 h 319087"/>
              <a:gd name="connsiteX1" fmla="*/ 159542 w 319087"/>
              <a:gd name="connsiteY1" fmla="*/ 319088 h 319087"/>
              <a:gd name="connsiteX2" fmla="*/ -2 w 319087"/>
              <a:gd name="connsiteY2" fmla="*/ 159544 h 319087"/>
              <a:gd name="connsiteX3" fmla="*/ 159542 w 319087"/>
              <a:gd name="connsiteY3" fmla="*/ 0 h 319087"/>
              <a:gd name="connsiteX4" fmla="*/ 319086 w 319087"/>
              <a:gd name="connsiteY4" fmla="*/ 159544 h 31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7" h="319087">
                <a:moveTo>
                  <a:pt x="319086" y="159544"/>
                </a:moveTo>
                <a:cubicBezTo>
                  <a:pt x="319086" y="247657"/>
                  <a:pt x="247655" y="319088"/>
                  <a:pt x="159542" y="319088"/>
                </a:cubicBezTo>
                <a:cubicBezTo>
                  <a:pt x="71428" y="319088"/>
                  <a:pt x="-2" y="247657"/>
                  <a:pt x="-2" y="159544"/>
                </a:cubicBezTo>
                <a:cubicBezTo>
                  <a:pt x="-2" y="71430"/>
                  <a:pt x="71428" y="0"/>
                  <a:pt x="159542" y="0"/>
                </a:cubicBezTo>
                <a:cubicBezTo>
                  <a:pt x="247655" y="0"/>
                  <a:pt x="319086" y="71430"/>
                  <a:pt x="319086" y="159544"/>
                </a:cubicBezTo>
                <a:close/>
              </a:path>
            </a:pathLst>
          </a:custGeom>
          <a:solidFill>
            <a:srgbClr val="FFFFFF"/>
          </a:solidFill>
          <a:ln w="6667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BCC0AA2F-5500-8252-2C4C-E025A6B00EEE}"/>
              </a:ext>
            </a:extLst>
          </p:cNvPr>
          <p:cNvSpPr txBox="1"/>
          <p:nvPr/>
        </p:nvSpPr>
        <p:spPr>
          <a:xfrm>
            <a:off x="6670514" y="3164329"/>
            <a:ext cx="4986457" cy="9848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1600" b="1" dirty="0"/>
              <a:t>Learned System Verilog ,UVM, functional verification.</a:t>
            </a:r>
          </a:p>
          <a:p>
            <a:pPr marL="0" lvl="1"/>
            <a:r>
              <a:rPr lang="en-US" sz="1600" b="1" dirty="0"/>
              <a:t>&gt;ALU before starting on our graduation project. </a:t>
            </a:r>
          </a:p>
          <a:p>
            <a:pPr marL="0" lvl="1"/>
            <a:r>
              <a:rPr lang="en-US" sz="1600" b="1" dirty="0"/>
              <a:t>&gt;(</a:t>
            </a:r>
            <a:r>
              <a:rPr lang="en-US" sz="1600" b="1" dirty="0" err="1"/>
              <a:t>Questasim</a:t>
            </a:r>
            <a:r>
              <a:rPr lang="en-US" sz="1600" b="1" dirty="0"/>
              <a:t>) and write its scripts.</a:t>
            </a:r>
            <a:endParaRPr lang="en-IN" sz="1600" b="1" dirty="0">
              <a:cs typeface="Arial" panose="020B0604020202020204" pitchFamily="34" charset="0"/>
            </a:endParaRPr>
          </a:p>
          <a:p>
            <a:pPr marL="0" lvl="1"/>
            <a:endParaRPr lang="en-IN" sz="1600" b="1" dirty="0">
              <a:cs typeface="Arial" panose="020B0604020202020204" pitchFamily="34" charset="0"/>
            </a:endParaRPr>
          </a:p>
        </p:txBody>
      </p:sp>
      <p:pic>
        <p:nvPicPr>
          <p:cNvPr id="64" name="Picture 63" descr="A logo of a brain and hands&#10;&#10;Description automatically generated">
            <a:extLst>
              <a:ext uri="{FF2B5EF4-FFF2-40B4-BE49-F238E27FC236}">
                <a16:creationId xmlns:a16="http://schemas.microsoft.com/office/drawing/2014/main" id="{EA78998F-575B-1887-AF48-02DDBAEC9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31" y="2751014"/>
            <a:ext cx="659536" cy="6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34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61130-0B76-E620-2A84-E42ECADC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8" y="585796"/>
            <a:ext cx="10515600" cy="954951"/>
          </a:xfrm>
        </p:spPr>
        <p:txBody>
          <a:bodyPr>
            <a:normAutofit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2.Faced Problems</a:t>
            </a:r>
            <a:endParaRPr lang="en-US" b="1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1F846-8EE0-4724-1792-2F0A67ED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95879"/>
            <a:ext cx="2743200" cy="365125"/>
          </a:xfrm>
        </p:spPr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25360-031B-405F-0422-85CDBADA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FA405-AD10-3CB4-633B-3DBB6F49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EDFC31-16D1-3A14-EC34-89BD9D044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938" y="1800592"/>
            <a:ext cx="11218402" cy="44716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aspects of the design hard to understand as the whole design was explained in about 16 papers only.</a:t>
            </a:r>
            <a:endParaRPr lang="ar-EG" dirty="0"/>
          </a:p>
          <a:p>
            <a:pPr lvl="1"/>
            <a:r>
              <a:rPr lang="en-US" dirty="0"/>
              <a:t> graduated engineers advice us to search for online resources, </a:t>
            </a:r>
          </a:p>
          <a:p>
            <a:pPr marL="457200" lvl="1" indent="0">
              <a:buNone/>
            </a:pPr>
            <a:r>
              <a:rPr lang="en-US" dirty="0"/>
              <a:t>   the problem was the only source was the specs document.</a:t>
            </a:r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2.  the verification plan took long time period because of the lack                                of 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207EB6-8D00-16B1-A9F1-B7BC7B269B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12- Conclusion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BE3BAD-62D7-7D07-E31F-367EFE5BAE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12/12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148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97494-A966-88D4-9409-7269672C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2.Faced Problems</a:t>
            </a:r>
            <a:endParaRPr lang="en-US" b="1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36CB62-BBBA-22DC-F5D3-9A7BDE36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3BFC5-2C4B-988E-D3D0-E425D710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D6359-EB32-AA9B-DB0B-34F9BEC0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8BF086-29B5-6A7A-EF1C-4DD671151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453" y="1864232"/>
            <a:ext cx="11147922" cy="447161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ar-EG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moveing</a:t>
            </a:r>
            <a:r>
              <a:rPr lang="en-US" dirty="0"/>
              <a:t> files from our devices to the virtual machine was closed.</a:t>
            </a:r>
            <a:endParaRPr lang="ar-EG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copy and paste text was also closed.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So, if we use this tool we must create new files inside the virtual machine and write all the RTL codes and  our Testbench codes.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 internet connection.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GitHub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349C3A-36A3-1901-300F-56D07323F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12- Conclusion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314FE2-7159-3166-A398-9FE7D8A316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12/12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03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of the built-in UVM classes is shown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-2431" r="4205" b="5623"/>
          <a:stretch/>
        </p:blipFill>
        <p:spPr>
          <a:xfrm>
            <a:off x="1178760" y="1477107"/>
            <a:ext cx="9496927" cy="46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649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35F-DCA5-F76A-5DDE-97415A10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3.Advices and Future Work</a:t>
            </a:r>
            <a:endParaRPr lang="en-US" b="1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08246-861D-6E73-4152-286975FA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F3FC4-7A99-77E6-D42D-93683B1E7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6D5B9-A3AE-5FF7-EF5A-2DE4DE6A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4939B0-A14A-BEBC-48F3-753270F95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1628296"/>
            <a:ext cx="11826239" cy="4643908"/>
          </a:xfrm>
        </p:spPr>
        <p:txBody>
          <a:bodyPr/>
          <a:lstStyle/>
          <a:p>
            <a:r>
              <a:rPr lang="en-US" dirty="0"/>
              <a:t>notes about things we could’ve done through the project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During compilation and simulation, we faced many errors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  we solve them and save in excel sheet. </a:t>
            </a:r>
          </a:p>
          <a:p>
            <a:pPr marL="914400" lvl="2" indent="0">
              <a:buNone/>
            </a:pPr>
            <a:endParaRPr lang="en-US" dirty="0"/>
          </a:p>
          <a:p>
            <a:pPr marL="971550" lvl="1" indent="-514350">
              <a:buAutoNum type="arabicParenR" startAt="2"/>
            </a:pPr>
            <a:r>
              <a:rPr lang="en-US" dirty="0"/>
              <a:t>There are many coding and functional verification methods we didn’t try during this project during the lack of time</a:t>
            </a:r>
          </a:p>
          <a:p>
            <a:pPr marL="457200" lvl="1" indent="0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  trace the RTL code and read each statement, branch or condition that we didn’t hit and try to test it with a scenario. 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3)   adding more tests and </a:t>
            </a:r>
            <a:r>
              <a:rPr lang="en-US" dirty="0" err="1"/>
              <a:t>covergroups</a:t>
            </a:r>
            <a:r>
              <a:rPr lang="en-US" dirty="0"/>
              <a:t> as our design is very simple.</a:t>
            </a:r>
          </a:p>
          <a:p>
            <a:pPr marL="0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811A4B-7DCB-8D66-7735-E10B0FBF9B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12- Conclusion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5B1B96-4C10-EEDD-1872-15DCE877C2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12/12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208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 You Sign GIF - Thank You Sign Wall GIFs">
            <a:extLst>
              <a:ext uri="{FF2B5EF4-FFF2-40B4-BE49-F238E27FC236}">
                <a16:creationId xmlns:a16="http://schemas.microsoft.com/office/drawing/2014/main" id="{62DCC30F-8932-C4C0-07CA-D1FE0352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273" y="643466"/>
            <a:ext cx="1075345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A78A7-DA67-47D9-758A-67229967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83E19-8C85-CE74-9AA1-4C0BBD38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Verification of OpenHMC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7F9FF-C34A-B2DC-C7BA-3E9BFD4F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9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 of the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goal at the end of this project is to build a UVM verification environment for OpenHMC controller RTL design.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358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 are: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15453" y="1800592"/>
            <a:ext cx="10304001" cy="4471612"/>
          </a:xfrm>
        </p:spPr>
        <p:txBody>
          <a:bodyPr/>
          <a:lstStyle/>
          <a:p>
            <a:r>
              <a:rPr lang="en-US" dirty="0"/>
              <a:t>Learn Verilog and </a:t>
            </a:r>
            <a:r>
              <a:rPr lang="en-US" dirty="0" err="1"/>
              <a:t>SystemVerilog</a:t>
            </a:r>
            <a:r>
              <a:rPr lang="en-US" dirty="0"/>
              <a:t> programming languages.</a:t>
            </a:r>
          </a:p>
          <a:p>
            <a:r>
              <a:rPr lang="en-US" dirty="0"/>
              <a:t>Learn OOP.</a:t>
            </a:r>
          </a:p>
          <a:p>
            <a:r>
              <a:rPr lang="en-US" dirty="0"/>
              <a:t>Understand basic and advanced verification skills and flow.</a:t>
            </a:r>
          </a:p>
          <a:p>
            <a:r>
              <a:rPr lang="en-US" dirty="0"/>
              <a:t>Developing codes of a UVM environment.</a:t>
            </a:r>
          </a:p>
          <a:p>
            <a:r>
              <a:rPr lang="en-US" dirty="0"/>
              <a:t>Learn how to read a specification file.</a:t>
            </a:r>
          </a:p>
          <a:p>
            <a:r>
              <a:rPr lang="en-US" dirty="0"/>
              <a:t>Learn how to read user manual of a simulation tool.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02753" y="1800592"/>
            <a:ext cx="10132255" cy="4471612"/>
          </a:xfrm>
        </p:spPr>
        <p:txBody>
          <a:bodyPr/>
          <a:lstStyle/>
          <a:p>
            <a:r>
              <a:rPr lang="en-US" dirty="0"/>
              <a:t>Features.</a:t>
            </a:r>
          </a:p>
          <a:p>
            <a:r>
              <a:rPr lang="en-US" dirty="0"/>
              <a:t>Supported </a:t>
            </a:r>
            <a:r>
              <a:rPr lang="en-US" dirty="0" err="1"/>
              <a:t>Confugurations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OpenHMC?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3324225"/>
            <a:ext cx="4991740" cy="252412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3/12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779" y="939218"/>
            <a:ext cx="4054191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1719 0.36991 L -2.5E-6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-189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1- Introduction</a:t>
            </a:r>
          </a:p>
          <a:p>
            <a:r>
              <a:rPr lang="en-US" dirty="0"/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5-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Testbench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Architecture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7- AXI Agent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164331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Interfaces, pins and configuration parameters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5093" t="3594" r="8166"/>
          <a:stretch/>
        </p:blipFill>
        <p:spPr>
          <a:xfrm>
            <a:off x="3459915" y="2078807"/>
            <a:ext cx="4591050" cy="2810282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parameters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208"/>
          <a:stretch/>
        </p:blipFill>
        <p:spPr>
          <a:xfrm>
            <a:off x="5219160" y="1295400"/>
            <a:ext cx="6157494" cy="504044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53200" y="1133475"/>
            <a:ext cx="571500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 and Pins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’ve 5 interfaces: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5" name="Diagram 14"/>
          <p:cNvGraphicFramePr/>
          <p:nvPr/>
        </p:nvGraphicFramePr>
        <p:xfrm>
          <a:off x="3277891" y="20141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Oval 16"/>
          <p:cNvSpPr/>
          <p:nvPr/>
        </p:nvSpPr>
        <p:spPr>
          <a:xfrm>
            <a:off x="5963106" y="2799536"/>
            <a:ext cx="2757570" cy="2473723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26846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Graphic spid="15" grpId="0">
        <p:bldAsOne/>
      </p:bldGraphic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40" y="522156"/>
            <a:ext cx="10515600" cy="95495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 Interface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2738"/>
          <a:stretch/>
        </p:blipFill>
        <p:spPr>
          <a:xfrm>
            <a:off x="1500895" y="2791839"/>
            <a:ext cx="8509089" cy="208496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What’s AXI ?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-2044700" y="1632908"/>
          <a:ext cx="8712200" cy="3995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b="11199"/>
          <a:stretch/>
        </p:blipFill>
        <p:spPr>
          <a:xfrm>
            <a:off x="5974863" y="799520"/>
            <a:ext cx="6111770" cy="2172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b="8221"/>
          <a:stretch/>
        </p:blipFill>
        <p:spPr>
          <a:xfrm>
            <a:off x="5974863" y="3505162"/>
            <a:ext cx="6073666" cy="24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5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17955 -0.0076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10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A2AFF-CC94-81E9-2F2B-5B0B4B8C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7F086-8800-7CF6-46BB-98592A01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B5C13-3DB6-2A50-48A8-C15C082C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FC214-1426-A9E7-5C37-DD5C9C8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595C7C-FA86-A51B-ED83-0FACD7B1E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r>
              <a:rPr lang="en-US" dirty="0"/>
              <a:t>2- HMC Architecture &amp; Specs</a:t>
            </a:r>
          </a:p>
          <a:p>
            <a:r>
              <a:rPr lang="en-US" dirty="0"/>
              <a:t>3- RTL design</a:t>
            </a:r>
          </a:p>
          <a:p>
            <a:r>
              <a:rPr lang="en-US" dirty="0"/>
              <a:t>4- Verification Plan</a:t>
            </a:r>
          </a:p>
          <a:p>
            <a:r>
              <a:rPr lang="en-US" dirty="0"/>
              <a:t>5- Testbench Architecture</a:t>
            </a:r>
          </a:p>
          <a:p>
            <a:r>
              <a:rPr lang="en-US" dirty="0"/>
              <a:t>6- RF Agent</a:t>
            </a:r>
          </a:p>
          <a:p>
            <a:r>
              <a:rPr lang="en-US" dirty="0"/>
              <a:t>7- AXI Agent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396FE-70A7-EB9F-149B-18524BD12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8- HMC Agent</a:t>
            </a:r>
          </a:p>
          <a:p>
            <a:r>
              <a:rPr lang="en-US" dirty="0"/>
              <a:t>9- Scoreboard</a:t>
            </a:r>
          </a:p>
          <a:p>
            <a:r>
              <a:rPr lang="en-US" dirty="0"/>
              <a:t>10- Coverage</a:t>
            </a:r>
          </a:p>
          <a:p>
            <a:r>
              <a:rPr lang="en-US" dirty="0"/>
              <a:t>11- Simulation &amp; Results</a:t>
            </a:r>
          </a:p>
          <a:p>
            <a:r>
              <a:rPr lang="en-US" dirty="0"/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165352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15453" y="1543417"/>
            <a:ext cx="10132255" cy="4471612"/>
          </a:xfrm>
        </p:spPr>
        <p:txBody>
          <a:bodyPr>
            <a:normAutofit/>
          </a:bodyPr>
          <a:lstStyle/>
          <a:p>
            <a:r>
              <a:rPr lang="en-US" sz="2800" dirty="0"/>
              <a:t>HMC Physical Layer (transceiver) </a:t>
            </a:r>
          </a:p>
          <a:p>
            <a:pPr marL="0" indent="0">
              <a:buNone/>
            </a:pPr>
            <a:r>
              <a:rPr lang="en-US" sz="2800" dirty="0"/>
              <a:t>    Interface.</a:t>
            </a:r>
          </a:p>
          <a:p>
            <a:r>
              <a:rPr lang="en-US" sz="2800" dirty="0"/>
              <a:t>System Interface.</a:t>
            </a:r>
          </a:p>
          <a:p>
            <a:r>
              <a:rPr lang="en-US" sz="2800" dirty="0"/>
              <a:t>HMC Interface.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40" y="522156"/>
            <a:ext cx="10515600" cy="95495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Interfaces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3392" r="10304"/>
          <a:stretch/>
        </p:blipFill>
        <p:spPr>
          <a:xfrm>
            <a:off x="5381624" y="2181957"/>
            <a:ext cx="5543551" cy="2787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2128779"/>
            <a:ext cx="5619158" cy="28937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5" y="2313262"/>
            <a:ext cx="4690399" cy="2524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5600" y="4552950"/>
            <a:ext cx="9525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0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File Interface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30" y="1738673"/>
            <a:ext cx="5638800" cy="3633192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15453" y="1543417"/>
            <a:ext cx="10132255" cy="4471612"/>
          </a:xfrm>
        </p:spPr>
        <p:txBody>
          <a:bodyPr>
            <a:normAutofit/>
          </a:bodyPr>
          <a:lstStyle/>
          <a:p>
            <a:r>
              <a:rPr lang="en-US" sz="2800" dirty="0"/>
              <a:t>What’s its usage?</a:t>
            </a:r>
          </a:p>
          <a:p>
            <a:r>
              <a:rPr lang="en-US" sz="2800" dirty="0"/>
              <a:t>How to get data from it?</a:t>
            </a:r>
          </a:p>
          <a:p>
            <a:r>
              <a:rPr lang="en-US" sz="2800" dirty="0"/>
              <a:t>Its contents and address </a:t>
            </a:r>
          </a:p>
          <a:p>
            <a:pPr marL="0" indent="0">
              <a:buNone/>
            </a:pPr>
            <a:r>
              <a:rPr lang="en-US" sz="2800" dirty="0"/>
              <a:t>map.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96" y="1477107"/>
            <a:ext cx="6571569" cy="3432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881" y="1355853"/>
            <a:ext cx="6348010" cy="4846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86625" y="1355853"/>
            <a:ext cx="542925" cy="187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2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TS1 (Training Sequence)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257" y="1249955"/>
            <a:ext cx="7063486" cy="24193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64" y="3602265"/>
            <a:ext cx="6591871" cy="25224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29225" y="1249955"/>
            <a:ext cx="628650" cy="22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2050" y="3762375"/>
            <a:ext cx="571500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2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72124" y="1701149"/>
            <a:ext cx="10132255" cy="4471612"/>
          </a:xfrm>
        </p:spPr>
        <p:txBody>
          <a:bodyPr/>
          <a:lstStyle/>
          <a:p>
            <a:r>
              <a:rPr lang="en-US" dirty="0"/>
              <a:t>Difference between Transaction</a:t>
            </a:r>
          </a:p>
          <a:p>
            <a:pPr marL="0" indent="0">
              <a:buNone/>
            </a:pPr>
            <a:r>
              <a:rPr lang="en-US" dirty="0"/>
              <a:t>   and Link layers. </a:t>
            </a:r>
          </a:p>
          <a:p>
            <a:r>
              <a:rPr lang="en-US" dirty="0"/>
              <a:t>What are Flow packets? </a:t>
            </a:r>
          </a:p>
          <a:p>
            <a:r>
              <a:rPr lang="en-US" dirty="0"/>
              <a:t>Transaction layer packets.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013" t="3841" r="3056"/>
          <a:stretch/>
        </p:blipFill>
        <p:spPr>
          <a:xfrm>
            <a:off x="5491080" y="2122470"/>
            <a:ext cx="6467475" cy="4261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and Link Layers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7659"/>
          <a:stretch/>
        </p:blipFill>
        <p:spPr>
          <a:xfrm>
            <a:off x="5524524" y="2524224"/>
            <a:ext cx="5806943" cy="20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is it triggered?</a:t>
            </a:r>
          </a:p>
          <a:p>
            <a:r>
              <a:rPr lang="en-US" dirty="0"/>
              <a:t>Retry Buffer.</a:t>
            </a:r>
          </a:p>
          <a:p>
            <a:r>
              <a:rPr lang="en-US" dirty="0"/>
              <a:t>Forward Retry Pointer (FRP).</a:t>
            </a:r>
          </a:p>
          <a:p>
            <a:r>
              <a:rPr lang="en-US" dirty="0"/>
              <a:t>Return Retry Pointer (RRP).</a:t>
            </a:r>
          </a:p>
          <a:p>
            <a:r>
              <a:rPr lang="en-US" dirty="0"/>
              <a:t>RETRY POINTER RETURN (PRET) packet.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Retry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47" y="1189224"/>
            <a:ext cx="6530906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5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What’s it?</a:t>
            </a:r>
          </a:p>
          <a:p>
            <a:r>
              <a:rPr lang="en-US" dirty="0"/>
              <a:t>How is it managed? (TRET)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layer: Packet Flow Control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295104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399" y="2006946"/>
            <a:ext cx="7348331" cy="866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99" y="3286125"/>
            <a:ext cx="7348331" cy="72434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15453" y="1713444"/>
            <a:ext cx="10132255" cy="4471612"/>
          </a:xfrm>
        </p:spPr>
        <p:txBody>
          <a:bodyPr/>
          <a:lstStyle/>
          <a:p>
            <a:r>
              <a:rPr lang="en-US" dirty="0"/>
              <a:t>Request Header Layout.</a:t>
            </a:r>
          </a:p>
          <a:p>
            <a:endParaRPr lang="en-US" dirty="0"/>
          </a:p>
          <a:p>
            <a:r>
              <a:rPr lang="en-US" dirty="0"/>
              <a:t>Request Tail Layout.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Transaction layer: Request Packets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72300" y="2686050"/>
            <a:ext cx="819150" cy="18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05650" y="3810000"/>
            <a:ext cx="800100" cy="200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4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15453" y="1713444"/>
            <a:ext cx="10132255" cy="4471612"/>
          </a:xfrm>
        </p:spPr>
        <p:txBody>
          <a:bodyPr/>
          <a:lstStyle/>
          <a:p>
            <a:r>
              <a:rPr lang="en-US" dirty="0"/>
              <a:t>Response Header Layout.</a:t>
            </a:r>
          </a:p>
          <a:p>
            <a:endParaRPr lang="en-US" dirty="0"/>
          </a:p>
          <a:p>
            <a:r>
              <a:rPr lang="en-US" dirty="0"/>
              <a:t>Response Tail Layout.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layer: Response Packets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399" y="2289402"/>
            <a:ext cx="7348331" cy="722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478" y="3309438"/>
            <a:ext cx="7393252" cy="7863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43725" y="2809875"/>
            <a:ext cx="819150" cy="20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67550" y="3943350"/>
            <a:ext cx="790575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65760" y="1566549"/>
            <a:ext cx="10132255" cy="4471612"/>
          </a:xfrm>
        </p:spPr>
        <p:txBody>
          <a:bodyPr/>
          <a:lstStyle/>
          <a:p>
            <a:r>
              <a:rPr lang="en-US" dirty="0"/>
              <a:t>READ and WRITE Request Commands.</a:t>
            </a:r>
          </a:p>
          <a:p>
            <a:r>
              <a:rPr lang="en-US" dirty="0"/>
              <a:t>POSTED WRITE Request Commands.</a:t>
            </a:r>
          </a:p>
          <a:p>
            <a:r>
              <a:rPr lang="en-US" dirty="0"/>
              <a:t>MODE READ and WRITE Request Commands .</a:t>
            </a:r>
          </a:p>
          <a:p>
            <a:r>
              <a:rPr lang="en-US" dirty="0"/>
              <a:t>BIT WRITE Command.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layer: Request Commands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89" y="1967827"/>
            <a:ext cx="6287045" cy="3711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666" y="3134318"/>
            <a:ext cx="5886334" cy="33051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887" y="3168081"/>
            <a:ext cx="6149873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6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231" y="1921563"/>
            <a:ext cx="6035563" cy="31854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65760" y="1566549"/>
            <a:ext cx="10132255" cy="4471612"/>
          </a:xfrm>
        </p:spPr>
        <p:txBody>
          <a:bodyPr/>
          <a:lstStyle/>
          <a:p>
            <a:r>
              <a:rPr lang="en-US" dirty="0"/>
              <a:t>READ and MODE READ Response Commands.</a:t>
            </a:r>
          </a:p>
          <a:p>
            <a:r>
              <a:rPr lang="en-US" dirty="0"/>
              <a:t>WRITE and MODE WRITE Response Commands.</a:t>
            </a:r>
          </a:p>
          <a:p>
            <a:r>
              <a:rPr lang="en-US" dirty="0"/>
              <a:t>ERROR Response Command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layer: Response Commands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226255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A2AFF-CC94-81E9-2F2B-5B0B4B8C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7F086-8800-7CF6-46BB-98592A01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B5C13-3DB6-2A50-48A8-C15C082C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FC214-1426-A9E7-5C37-DD5C9C8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595C7C-FA86-A51B-ED83-0FACD7B1E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5- Testbench Architecture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7- AXI Agent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396FE-70A7-EB9F-149B-18524BD12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809728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25" y="1780157"/>
            <a:ext cx="5989839" cy="218713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65760" y="1566549"/>
            <a:ext cx="10132255" cy="4471612"/>
          </a:xfrm>
        </p:spPr>
        <p:txBody>
          <a:bodyPr/>
          <a:lstStyle/>
          <a:p>
            <a:r>
              <a:rPr lang="en-US" dirty="0"/>
              <a:t>NULL Command.</a:t>
            </a:r>
          </a:p>
          <a:p>
            <a:r>
              <a:rPr lang="en-US" dirty="0"/>
              <a:t>RETRY POINTER RETURN (PRET) Command.</a:t>
            </a:r>
          </a:p>
          <a:p>
            <a:r>
              <a:rPr lang="en-US" dirty="0"/>
              <a:t>TOKEN RETURN (TRET) Command. </a:t>
            </a:r>
          </a:p>
          <a:p>
            <a:r>
              <a:rPr lang="en-US" dirty="0"/>
              <a:t>INIT RETRY (IRTRY) Command.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layer: Flow Commands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382170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65760" y="1566549"/>
            <a:ext cx="10132255" cy="4471612"/>
          </a:xfrm>
        </p:spPr>
        <p:txBody>
          <a:bodyPr/>
          <a:lstStyle/>
          <a:p>
            <a:r>
              <a:rPr lang="en-US" dirty="0"/>
              <a:t>NULL FLITs.</a:t>
            </a:r>
          </a:p>
          <a:p>
            <a:r>
              <a:rPr lang="en-US" dirty="0"/>
              <a:t>TS1 patterns.</a:t>
            </a:r>
          </a:p>
          <a:p>
            <a:r>
              <a:rPr lang="en-US" dirty="0"/>
              <a:t>NULL FLITs.</a:t>
            </a:r>
          </a:p>
          <a:p>
            <a:r>
              <a:rPr lang="en-US" dirty="0"/>
              <a:t>TRET packets.</a:t>
            </a:r>
          </a:p>
          <a:p>
            <a:r>
              <a:rPr lang="en-US" dirty="0"/>
              <a:t>Request/Response packets.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Layer Initialization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2-HMC Architecture &amp; Specs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2/12</a:t>
            </a:r>
          </a:p>
          <a:p>
            <a:r>
              <a:rPr lang="en-US" dirty="0"/>
              <a:t>/12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9094"/>
          <a:stretch/>
        </p:blipFill>
        <p:spPr>
          <a:xfrm>
            <a:off x="3426195" y="2076450"/>
            <a:ext cx="8288963" cy="838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582150" y="2400300"/>
            <a:ext cx="40005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A2AFF-CC94-81E9-2F2B-5B0B4B8C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7F086-8800-7CF6-46BB-98592A01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B5C13-3DB6-2A50-48A8-C15C082C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FC214-1426-A9E7-5C37-DD5C9C8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595C7C-FA86-A51B-ED83-0FACD7B1E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2- HMC Architecture &amp; Specs</a:t>
            </a:r>
          </a:p>
          <a:p>
            <a:r>
              <a:rPr lang="en-US" dirty="0"/>
              <a:t>3- RTL design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5- Testbench Architecture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7- AXI Agent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396FE-70A7-EB9F-149B-18524BD12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72703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Transmit and Receive FIFOs.</a:t>
            </a:r>
          </a:p>
          <a:p>
            <a:r>
              <a:rPr lang="en-US" dirty="0"/>
              <a:t>TX Link (</a:t>
            </a:r>
            <a:r>
              <a:rPr lang="en-US" dirty="0" err="1"/>
              <a:t>tx_link.v</a:t>
            </a:r>
            <a:r>
              <a:rPr lang="en-US" dirty="0"/>
              <a:t>).</a:t>
            </a:r>
          </a:p>
          <a:p>
            <a:r>
              <a:rPr lang="en-US" dirty="0"/>
              <a:t>RX Link (</a:t>
            </a:r>
            <a:r>
              <a:rPr lang="en-US" dirty="0" err="1"/>
              <a:t>rx_link.v</a:t>
            </a:r>
            <a:r>
              <a:rPr lang="en-US" dirty="0"/>
              <a:t>).</a:t>
            </a:r>
          </a:p>
          <a:p>
            <a:r>
              <a:rPr lang="en-US" dirty="0"/>
              <a:t>Register File (</a:t>
            </a:r>
            <a:r>
              <a:rPr lang="en-US" dirty="0" err="1"/>
              <a:t>openhmc_rf.v</a:t>
            </a:r>
            <a:r>
              <a:rPr lang="en-US" dirty="0"/>
              <a:t>).</a:t>
            </a:r>
          </a:p>
          <a:p>
            <a:r>
              <a:rPr lang="en-US" dirty="0"/>
              <a:t>Header File.</a:t>
            </a:r>
          </a:p>
          <a:p>
            <a:r>
              <a:rPr lang="en-US" dirty="0"/>
              <a:t>Top Module (</a:t>
            </a:r>
            <a:r>
              <a:rPr lang="en-US" dirty="0" err="1"/>
              <a:t>openhmc_top.v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3- RTL design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3/12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2738"/>
          <a:stretch/>
        </p:blipFill>
        <p:spPr>
          <a:xfrm>
            <a:off x="3355251" y="2379699"/>
            <a:ext cx="8509089" cy="2084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97" y="1396170"/>
            <a:ext cx="5616427" cy="4503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732" y="2819401"/>
            <a:ext cx="6373617" cy="17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FSM.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Description: TX Link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3- RTL design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949940" y="53617"/>
            <a:ext cx="914400" cy="312738"/>
          </a:xfrm>
        </p:spPr>
        <p:txBody>
          <a:bodyPr/>
          <a:lstStyle/>
          <a:p>
            <a:r>
              <a:rPr lang="en-US" dirty="0"/>
              <a:t>3/12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320"/>
            <a:ext cx="5628799" cy="28559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118" y="2040941"/>
            <a:ext cx="6172735" cy="27586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118" y="1156805"/>
            <a:ext cx="5851222" cy="52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7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FSM:</a:t>
            </a:r>
          </a:p>
          <a:p>
            <a:pPr lvl="1"/>
            <a:r>
              <a:rPr lang="en-US" sz="2200" b="1" dirty="0"/>
              <a:t>HMC Down.</a:t>
            </a:r>
          </a:p>
          <a:p>
            <a:pPr lvl="1"/>
            <a:r>
              <a:rPr lang="en-US" sz="2200" b="1" dirty="0"/>
              <a:t>HMC wait for NULL.</a:t>
            </a:r>
          </a:p>
          <a:p>
            <a:pPr lvl="1"/>
            <a:r>
              <a:rPr lang="en-US" sz="2200" b="1" dirty="0"/>
              <a:t>HMC NULL.</a:t>
            </a:r>
          </a:p>
          <a:p>
            <a:pPr lvl="1"/>
            <a:r>
              <a:rPr lang="en-US" sz="2200" b="1" dirty="0"/>
              <a:t>HMC TS1 part Align.</a:t>
            </a:r>
          </a:p>
          <a:p>
            <a:pPr lvl="1"/>
            <a:r>
              <a:rPr lang="en-US" sz="2200" b="1" dirty="0"/>
              <a:t>HMC TS1 find ref.</a:t>
            </a:r>
          </a:p>
          <a:p>
            <a:pPr lvl="1"/>
            <a:r>
              <a:rPr lang="en-US" sz="2200" b="1" dirty="0"/>
              <a:t>HMC TS1 align.</a:t>
            </a:r>
          </a:p>
          <a:p>
            <a:pPr lvl="1"/>
            <a:r>
              <a:rPr lang="en-US" sz="2200" b="1" dirty="0"/>
              <a:t>HMC NULL Next.</a:t>
            </a:r>
          </a:p>
          <a:p>
            <a:pPr lvl="1"/>
            <a:r>
              <a:rPr lang="en-US" sz="2200" b="1" dirty="0"/>
              <a:t>HMC Up.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Description: RX Link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3- RTL design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402313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A2AFF-CC94-81E9-2F2B-5B0B4B8C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7F086-8800-7CF6-46BB-98592A01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B5C13-3DB6-2A50-48A8-C15C082C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FC214-1426-A9E7-5C37-DD5C9C8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595C7C-FA86-A51B-ED83-0FACD7B1E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/>
              <a:t>4-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/>
              <a:t>Verification Plan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5- Testbench Architecture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7- AXI Agent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396FE-70A7-EB9F-149B-18524BD12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3703323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6025-9E59-91AB-8D68-3A114629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Plan sheets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DFCFF-06A4-CB51-8BC1-EC434034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AF999-F2D2-2181-E131-86CD41A8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A794A-D4E0-3EF1-08EF-6DCD4115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28C61C-82F6-6114-63C0-F69AC468B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4- verification Plan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096EA-650E-6C58-D037-EFF1B350A4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4/12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69F2BB-DF3E-DB27-56A1-9B45C4757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454" y="1800592"/>
            <a:ext cx="5023346" cy="4066808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panose="020F0502020204030204" pitchFamily="34" charset="0"/>
                <a:cs typeface="Traditional Arabic" panose="02020603050405020304" pitchFamily="18" charset="-78"/>
              </a:rPr>
              <a:t>Design requirement.</a:t>
            </a:r>
          </a:p>
          <a:p>
            <a:r>
              <a:rPr lang="en-US" sz="3000" dirty="0">
                <a:ea typeface="Calibri" panose="020F0502020204030204" pitchFamily="34" charset="0"/>
                <a:cs typeface="Traditional Arabic" panose="02020603050405020304" pitchFamily="18" charset="-78"/>
              </a:rPr>
              <a:t>system sheet.</a:t>
            </a:r>
          </a:p>
          <a:p>
            <a:r>
              <a:rPr lang="en-US" sz="3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Interfaces sheet.</a:t>
            </a:r>
          </a:p>
          <a:p>
            <a:r>
              <a:rPr lang="en-US" sz="3000" dirty="0">
                <a:ea typeface="Calibri" panose="020F0502020204030204" pitchFamily="34" charset="0"/>
                <a:cs typeface="Traditional Arabic" panose="02020603050405020304" pitchFamily="18" charset="-78"/>
              </a:rPr>
              <a:t>Generation sheet.</a:t>
            </a:r>
          </a:p>
          <a:p>
            <a:r>
              <a:rPr lang="en-US" sz="3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Checking sheet.</a:t>
            </a:r>
          </a:p>
          <a:p>
            <a:r>
              <a:rPr lang="en-US" sz="3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Test list sheet.</a:t>
            </a:r>
          </a:p>
          <a:p>
            <a:r>
              <a:rPr lang="en-US" sz="3000" dirty="0">
                <a:ea typeface="Calibri" panose="020F0502020204030204" pitchFamily="34" charset="0"/>
                <a:cs typeface="Traditional Arabic" panose="02020603050405020304" pitchFamily="18" charset="-78"/>
              </a:rPr>
              <a:t>Rf map sheet.</a:t>
            </a:r>
            <a:endParaRPr lang="en-US" sz="3000" dirty="0">
              <a:effectLst/>
              <a:ea typeface="Calibri" panose="020F0502020204030204" pitchFamily="34" charset="0"/>
              <a:cs typeface="Traditional Arabic" panose="02020603050405020304" pitchFamily="18" charset="-78"/>
            </a:endParaRPr>
          </a:p>
        </p:txBody>
      </p:sp>
      <p:pic>
        <p:nvPicPr>
          <p:cNvPr id="1026" name="Picture 2" descr="XLSX file color icon. Spreadsheet file format. Isolated vector illustration  6037819 Vector Art at Vecteezy">
            <a:extLst>
              <a:ext uri="{FF2B5EF4-FFF2-40B4-BE49-F238E27FC236}">
                <a16:creationId xmlns:a16="http://schemas.microsoft.com/office/drawing/2014/main" id="{AFEE29D5-AE99-6047-273F-EA17613A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1800592"/>
            <a:ext cx="37465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43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476E-CA67-40A8-B33A-8ACD3D7B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 Requirements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181B0-BFFA-437E-9A6E-23155A3B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F034-42B8-4D7B-A402-70D0E103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2D433-8C78-4EED-B34C-0A11D93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558508-EE91-4CF2-8218-E290DF734C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4- verification Plan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F7C5EF-4543-4336-899A-B3DE312849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4/12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9A8AD-02D9-4F79-872E-7DA6085A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31" y="1470795"/>
            <a:ext cx="8127686" cy="486458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39C8C80-DC2A-DFD4-6054-732FAB7FE808}"/>
              </a:ext>
            </a:extLst>
          </p:cNvPr>
          <p:cNvSpPr txBox="1">
            <a:spLocks/>
          </p:cNvSpPr>
          <p:nvPr/>
        </p:nvSpPr>
        <p:spPr>
          <a:xfrm>
            <a:off x="615454" y="1800592"/>
            <a:ext cx="3565930" cy="447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This sheet contains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features of the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/>
              <a:t>    design specs.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26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1462-5F69-47A8-9AAF-BB9B236A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Sheet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38732E-0EC7-4824-AC07-F90B043B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86790-6D06-4BA1-AC64-A523B0FD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0ECDC-3F6C-4366-8130-02DCD5D6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E6D75-890E-4283-8DE5-1D7E47D39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454" y="1800592"/>
            <a:ext cx="3565930" cy="4471612"/>
          </a:xfrm>
        </p:spPr>
        <p:txBody>
          <a:bodyPr/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This sheet contains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 Approach.</a:t>
            </a:r>
            <a:endParaRPr lang="en-US" sz="2400" dirty="0">
              <a:cs typeface="Traditional Arabic" panose="02020603050405020304" pitchFamily="18" charset="-7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80CB5A-4599-4DE5-9EF5-F77A9AB97C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4/12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15914-B7E0-4699-96EE-BEBADC88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78" y="1330001"/>
            <a:ext cx="7996370" cy="500584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9604B2-BDEB-1F9D-EB87-F237054C4D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4- verification Plan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9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D03F-D4A3-7F26-995A-2CE79C4F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 Verification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D7229-5381-3E0D-0BDE-E0D3FA54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A3E1D-BB27-3F0A-54AF-5545B833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35601-E831-3BA2-EC22-E6D54E52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705EFD-7CB5-B20B-FFCC-CB20C09C8A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533" y="2613392"/>
            <a:ext cx="10132255" cy="4471612"/>
          </a:xfrm>
        </p:spPr>
        <p:txBody>
          <a:bodyPr/>
          <a:lstStyle/>
          <a:p>
            <a:r>
              <a:rPr lang="en-US" dirty="0"/>
              <a:t>role and position of functional verification in the cycle of digital IC design flow.</a:t>
            </a:r>
          </a:p>
          <a:p>
            <a:r>
              <a:rPr lang="en-US" dirty="0"/>
              <a:t> also understand why the HDL language “Verilog” isn’t enough for current requirements of verification of complex designs </a:t>
            </a:r>
          </a:p>
          <a:p>
            <a:r>
              <a:rPr lang="en-US" dirty="0"/>
              <a:t> why people moved to a new hardware verification language called “</a:t>
            </a:r>
            <a:r>
              <a:rPr lang="en-US" dirty="0" err="1"/>
              <a:t>SystemVerilog</a:t>
            </a:r>
            <a:r>
              <a:rPr lang="en-US" dirty="0"/>
              <a:t>” to build </a:t>
            </a:r>
            <a:r>
              <a:rPr lang="en-US" dirty="0" err="1"/>
              <a:t>testbenches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FC7524-E896-0BDB-9EB0-BCD4CBA39F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367C77-19B0-9740-2670-D440EC1111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8160" y="1715253"/>
            <a:ext cx="790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need to understand the following points</a:t>
            </a:r>
          </a:p>
        </p:txBody>
      </p:sp>
    </p:spTree>
    <p:extLst>
      <p:ext uri="{BB962C8B-B14F-4D97-AF65-F5344CB8AC3E}">
        <p14:creationId xmlns:p14="http://schemas.microsoft.com/office/powerpoint/2010/main" val="3528693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58B8-C3EC-4B8F-BA98-12FB21B0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Interfaces Sheet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98106-D1E2-4845-99D0-1E8645D0D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FEF00-0808-4F99-97ED-48277A3B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3F1CF-0673-4944-A938-99E755D6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FCEC62-D68D-4DA7-B2EE-78A586175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This sheet contains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Approach.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omponent name.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Notes.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F9FD9-7FE4-42B7-9781-E313DFF119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4- verification Plan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35A13-B25D-425B-BF6A-3502C68F39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4/12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F637EE-1094-4BF5-826A-2803DC78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73" y="1351225"/>
            <a:ext cx="7826954" cy="486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10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3555-8F5D-45FB-BF97-EE93C018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Sheet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D4B39-66F7-4F18-9BAF-A1D39827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3DA9F-E07F-4BF7-A311-B8A7E941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F76B9-4CE2-4D76-A81A-BB5DE8DB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B4A5CD-941F-48F0-B9EF-C19F542B9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This sheet contains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Generation.</a:t>
            </a:r>
            <a:endParaRPr lang="en-US" sz="2000" dirty="0">
              <a:ea typeface="Calibri" panose="020F0502020204030204" pitchFamily="34" charset="0"/>
              <a:cs typeface="Traditional Arabic" panose="02020603050405020304" pitchFamily="18" charset="-78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Traditional Arabic" panose="02020603050405020304" pitchFamily="18" charset="-78"/>
              </a:rPr>
              <a:t>C</a:t>
            </a:r>
            <a:r>
              <a:rPr lang="en-US" sz="2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omponent name.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Extends.</a:t>
            </a:r>
            <a:endParaRPr lang="en-US" sz="3200" dirty="0">
              <a:cs typeface="Traditional Arabic" panose="02020603050405020304" pitchFamily="18" charset="-7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3B0A40-F6FE-4EBB-BE96-A490F6D650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4- verification Plan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A08698-D9F3-419D-BC54-3B0AC82F72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4/12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17B62A-38AF-46AC-ACC0-E351ECBD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30" y="1464595"/>
            <a:ext cx="7526329" cy="487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4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8ECB-EF44-413E-B5BC-38ED66AE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8" y="553699"/>
            <a:ext cx="10515600" cy="954951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Checking Sheet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BDF96-317D-445A-B3C7-4D109E7F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73DC4-10C6-4FAF-9182-0B8C96FC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71677-489B-4D93-88BA-7068CDA9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77D066-EF42-46BE-9502-8B762A32F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This sheet contains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Approach.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Check.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Traditional Arabic" panose="02020603050405020304" pitchFamily="18" charset="-78"/>
              </a:rPr>
              <a:t>C</a:t>
            </a:r>
            <a:r>
              <a:rPr lang="en-US" sz="2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heck type.</a:t>
            </a:r>
            <a:endParaRPr lang="en-US" sz="2000" dirty="0">
              <a:ea typeface="Calibri" panose="020F0502020204030204" pitchFamily="34" charset="0"/>
              <a:cs typeface="Traditional Arabic" panose="02020603050405020304" pitchFamily="18" charset="-78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Comment.</a:t>
            </a:r>
            <a:endParaRPr lang="en-US" sz="4000" dirty="0">
              <a:cs typeface="Traditional Arabic" panose="02020603050405020304" pitchFamily="18" charset="-7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03523-4939-4EC1-A94A-21FCDCA81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4- verification Plan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64D945-21E1-4F77-B684-F6E405AD5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4/12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80DD3-5531-4DC1-A1E9-393DCDDF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50" y="1356601"/>
            <a:ext cx="7834445" cy="49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44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C24C-079C-47FF-89C3-4C1F62A5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Coverage Sheet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E5A0C-56BF-4CB2-B4DE-789B1E2FC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7F8B1-34F1-4301-9535-80911C4F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990C-F469-48B8-94E0-41ABB3B8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752857-DCAB-4B70-928B-FE2625766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kern="100" dirty="0">
                <a:ea typeface="Calibri" panose="020F0502020204030204" pitchFamily="34" charset="0"/>
                <a:cs typeface="Traditional Arabic" panose="02020603050405020304" pitchFamily="18" charset="-78"/>
              </a:rPr>
              <a:t>T</a:t>
            </a:r>
            <a:r>
              <a:rPr lang="en-US" sz="2800" kern="1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his sheet contains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Covergroup</a:t>
            </a:r>
            <a:r>
              <a:rPr lang="en-US" sz="2000" kern="1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 </a:t>
            </a:r>
            <a:r>
              <a:rPr lang="en-US" sz="2000" kern="100" dirty="0" err="1">
                <a:ea typeface="Calibri" panose="020F0502020204030204" pitchFamily="34" charset="0"/>
                <a:cs typeface="Traditional Arabic" panose="02020603050405020304" pitchFamily="18" charset="-78"/>
              </a:rPr>
              <a:t>C</a:t>
            </a:r>
            <a:r>
              <a:rPr lang="en-US" sz="2000" kern="100" dirty="0" err="1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overpoint</a:t>
            </a:r>
            <a:r>
              <a:rPr lang="en-US" sz="2000" kern="100" dirty="0">
                <a:ea typeface="Calibri" panose="020F0502020204030204" pitchFamily="34" charset="0"/>
                <a:cs typeface="Traditional Arabic" panose="02020603050405020304" pitchFamily="18" charset="-78"/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 Cross.</a:t>
            </a:r>
            <a:endParaRPr lang="en-US" sz="4000" dirty="0">
              <a:cs typeface="Traditional Arabic" panose="02020603050405020304" pitchFamily="18" charset="-7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27FBE9-56A2-42AE-A498-18F87F9104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4- verification Plan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BC5DBC-31D0-4117-8CB7-9AA7D7F490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4/12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DC79C-F230-453C-8C37-9ABFE802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1560036"/>
            <a:ext cx="7825740" cy="46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9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E28C-89EE-4D2B-BD1E-86056EA2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List Sheet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CCB03-7FF1-447F-BAB7-3BA57AEB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E9541-C49A-4B54-8C0E-C8BDB1D6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53F99-1D8F-432D-94CE-032C13CC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62654-5D0C-4525-A6B4-2C41BF35C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453" y="1800592"/>
            <a:ext cx="3423147" cy="4471612"/>
          </a:xfrm>
        </p:spPr>
        <p:txBody>
          <a:bodyPr/>
          <a:lstStyle/>
          <a:p>
            <a:r>
              <a:rPr lang="en-US" sz="2800" kern="1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This sheet contains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a typeface="Calibri" panose="020F0502020204030204" pitchFamily="34" charset="0"/>
                <a:cs typeface="Traditional Arabic" panose="02020603050405020304" pitchFamily="18" charset="-78"/>
              </a:rPr>
              <a:t>T</a:t>
            </a:r>
            <a:r>
              <a:rPr lang="en-US" sz="2000" kern="1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est name.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Sequence run.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a typeface="Calibri" panose="020F0502020204030204" pitchFamily="34" charset="0"/>
                <a:cs typeface="Traditional Arabic" panose="02020603050405020304" pitchFamily="18" charset="-78"/>
              </a:rPr>
              <a:t>S</a:t>
            </a:r>
            <a:r>
              <a:rPr lang="en-US" sz="2000" kern="1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timulus generated.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Notes.</a:t>
            </a:r>
            <a:endParaRPr lang="en-US" sz="4000" dirty="0">
              <a:cs typeface="Traditional Arabic" panose="02020603050405020304" pitchFamily="18" charset="-7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D0AAA2-8943-4E28-88CB-0ED686B4BC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4- verification Plan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494055-0362-4663-A199-4838D66340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4/12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260C5D-2A88-495F-8623-3918E3A2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18512"/>
            <a:ext cx="7436337" cy="48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93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EDA5-6FED-4251-8B11-F1E7BAF1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</a:rPr>
              <a:t>RF Map Sheet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0B97E-874E-4675-9661-399C749C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DD455-CE3D-4BD9-8983-CB4E53FB3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F1181-AEFC-4520-9014-88DF66FC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A4CE8A-6EA0-4679-B1D9-3151C3C39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4- verification Plan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57C39-7A75-415B-8B43-B43B5A9721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4/12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E358E4-CCFD-415A-9866-756A3EF3A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4"/>
          <a:stretch/>
        </p:blipFill>
        <p:spPr>
          <a:xfrm>
            <a:off x="4473130" y="1380218"/>
            <a:ext cx="7391210" cy="473618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44B1B12-7CA5-439B-612E-6FCA5F6FA7AA}"/>
              </a:ext>
            </a:extLst>
          </p:cNvPr>
          <p:cNvSpPr txBox="1">
            <a:spLocks/>
          </p:cNvSpPr>
          <p:nvPr/>
        </p:nvSpPr>
        <p:spPr>
          <a:xfrm>
            <a:off x="615453" y="1800592"/>
            <a:ext cx="3423147" cy="447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kern="100" dirty="0">
                <a:ea typeface="Calibri" panose="020F0502020204030204" pitchFamily="34" charset="0"/>
                <a:cs typeface="Traditional Arabic" panose="02020603050405020304" pitchFamily="18" charset="-78"/>
              </a:rPr>
              <a:t>This sheet contains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register file address map and its contents.</a:t>
            </a:r>
          </a:p>
          <a:p>
            <a:pPr marL="0" indent="0">
              <a:buNone/>
            </a:pPr>
            <a:endParaRPr lang="en-US" sz="2800" kern="100" dirty="0">
              <a:ea typeface="Calibri" panose="020F0502020204030204" pitchFamily="34" charset="0"/>
              <a:cs typeface="Traditional Arabic" panose="02020603050405020304" pitchFamily="18" charset="-78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2000" kern="100" dirty="0">
              <a:ea typeface="Calibri" panose="020F0502020204030204" pitchFamily="34" charset="0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7736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 Verification Plan</a:t>
            </a:r>
          </a:p>
          <a:p>
            <a:r>
              <a:rPr lang="en-US" dirty="0"/>
              <a:t>5- </a:t>
            </a:r>
            <a:r>
              <a:rPr lang="en-US" dirty="0" err="1"/>
              <a:t>Testbench</a:t>
            </a:r>
            <a:r>
              <a:rPr lang="en-US" dirty="0"/>
              <a:t> Architecture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7- AXI Agent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3816822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Testbench</a:t>
            </a:r>
            <a:r>
              <a:rPr lang="en-US" dirty="0"/>
              <a:t> Architecture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5- </a:t>
            </a:r>
            <a:r>
              <a:rPr lang="en-US" dirty="0" err="1"/>
              <a:t>Testbench</a:t>
            </a:r>
            <a:r>
              <a:rPr lang="en-US" dirty="0"/>
              <a:t> Architecture 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5/12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"/>
          <a:stretch/>
        </p:blipFill>
        <p:spPr bwMode="auto">
          <a:xfrm>
            <a:off x="2008807" y="1477107"/>
            <a:ext cx="8174386" cy="470388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194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Code Files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tb_top</a:t>
            </a:r>
            <a:r>
              <a:rPr lang="en-US" dirty="0"/>
              <a:t> module</a:t>
            </a:r>
          </a:p>
          <a:p>
            <a:pPr lvl="1"/>
            <a:r>
              <a:rPr lang="en-US" dirty="0"/>
              <a:t>Import all </a:t>
            </a:r>
            <a:r>
              <a:rPr lang="en-US" dirty="0" err="1"/>
              <a:t>testbench</a:t>
            </a:r>
            <a:r>
              <a:rPr lang="en-US" dirty="0"/>
              <a:t> packages.</a:t>
            </a:r>
          </a:p>
          <a:p>
            <a:pPr lvl="1"/>
            <a:r>
              <a:rPr lang="en-US" dirty="0"/>
              <a:t>Instantiation of all the interfaces and the design top module.</a:t>
            </a:r>
          </a:p>
          <a:p>
            <a:pPr lvl="1"/>
            <a:r>
              <a:rPr lang="en-US" dirty="0"/>
              <a:t>Bind assertions file. </a:t>
            </a:r>
          </a:p>
          <a:p>
            <a:pPr lvl="1"/>
            <a:r>
              <a:rPr lang="en-US" dirty="0"/>
              <a:t>Generation of the clock.</a:t>
            </a:r>
          </a:p>
          <a:p>
            <a:pPr lvl="1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5- </a:t>
            </a:r>
            <a:r>
              <a:rPr lang="en-US" dirty="0" err="1"/>
              <a:t>Testbench</a:t>
            </a:r>
            <a:r>
              <a:rPr lang="en-US" dirty="0"/>
              <a:t> Architecture 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45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Code Files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Packages </a:t>
            </a:r>
          </a:p>
          <a:p>
            <a:pPr lvl="1"/>
            <a:r>
              <a:rPr lang="en-US" dirty="0" err="1"/>
              <a:t>cmd_pkg</a:t>
            </a:r>
            <a:endParaRPr lang="en-US" dirty="0"/>
          </a:p>
          <a:p>
            <a:pPr lvl="1"/>
            <a:r>
              <a:rPr lang="en-US" dirty="0" err="1"/>
              <a:t>axi_pkg</a:t>
            </a:r>
            <a:endParaRPr lang="en-US" dirty="0"/>
          </a:p>
          <a:p>
            <a:pPr lvl="1"/>
            <a:r>
              <a:rPr lang="en-US" dirty="0" err="1"/>
              <a:t>hmc_agent_pkg</a:t>
            </a:r>
            <a:endParaRPr lang="en-US" dirty="0"/>
          </a:p>
          <a:p>
            <a:pPr lvl="1"/>
            <a:r>
              <a:rPr lang="en-US" dirty="0" err="1"/>
              <a:t>rf_reg_block_pkg</a:t>
            </a:r>
            <a:endParaRPr lang="en-US" dirty="0"/>
          </a:p>
          <a:p>
            <a:pPr lvl="1"/>
            <a:r>
              <a:rPr lang="en-US" dirty="0" err="1"/>
              <a:t>rf_agent_pkg</a:t>
            </a:r>
            <a:endParaRPr lang="en-US" dirty="0"/>
          </a:p>
          <a:p>
            <a:pPr lvl="1"/>
            <a:r>
              <a:rPr lang="en-US" dirty="0" err="1"/>
              <a:t>tb_params_pkg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5- </a:t>
            </a:r>
            <a:r>
              <a:rPr lang="en-US" dirty="0" err="1"/>
              <a:t>Testbench</a:t>
            </a:r>
            <a:r>
              <a:rPr lang="en-US" dirty="0"/>
              <a:t> Architecture 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5/12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0826"/>
          <a:stretch/>
        </p:blipFill>
        <p:spPr>
          <a:xfrm>
            <a:off x="6204821" y="1015889"/>
            <a:ext cx="3897157" cy="5256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615453" y="1800592"/>
            <a:ext cx="4013697" cy="447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Packages </a:t>
            </a:r>
          </a:p>
          <a:p>
            <a:pPr lvl="1"/>
            <a:r>
              <a:rPr lang="en-US" dirty="0" err="1"/>
              <a:t>cmd_pkg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axi_pkg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hmc_agent_pkg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rf_reg_block_pkg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rf_agent_pkg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tb_params_pkg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seq_pkg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test_pkg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ASIC Digital Design Flow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can be best explained by a flowchart of the typical steps needed for the fabrication of an IC as shown</a:t>
            </a:r>
            <a:r>
              <a:rPr lang="ar-EG" dirty="0"/>
              <a:t>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6" y="2866213"/>
            <a:ext cx="10058400" cy="32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6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Code Files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endParaRPr lang="en-US" dirty="0"/>
          </a:p>
          <a:p>
            <a:r>
              <a:rPr lang="en-US" dirty="0"/>
              <a:t>Configuration Class</a:t>
            </a:r>
          </a:p>
          <a:p>
            <a:endParaRPr lang="en-US" dirty="0"/>
          </a:p>
          <a:p>
            <a:r>
              <a:rPr lang="en-US" dirty="0"/>
              <a:t>System Interface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5- </a:t>
            </a:r>
            <a:r>
              <a:rPr lang="en-US" dirty="0" err="1"/>
              <a:t>Testbench</a:t>
            </a:r>
            <a:r>
              <a:rPr lang="en-US" dirty="0"/>
              <a:t> Architecture 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5/12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80" y="736346"/>
            <a:ext cx="4244927" cy="5380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312" y="1477107"/>
            <a:ext cx="4747461" cy="4159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1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Code Files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5- </a:t>
            </a:r>
            <a:r>
              <a:rPr lang="en-US" dirty="0" err="1"/>
              <a:t>Testbench</a:t>
            </a:r>
            <a:r>
              <a:rPr lang="en-US" dirty="0"/>
              <a:t> Architecture 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5/12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2776529"/>
            <a:ext cx="8362950" cy="3495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hmc_pkt_item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Define packet fields</a:t>
            </a:r>
          </a:p>
          <a:p>
            <a:pPr lvl="1"/>
            <a:r>
              <a:rPr lang="en-US" dirty="0"/>
              <a:t>Set constraints regarding each field </a:t>
            </a:r>
          </a:p>
          <a:p>
            <a:pPr lvl="1"/>
            <a:r>
              <a:rPr lang="en-US" dirty="0"/>
              <a:t>Pack and unpack functions</a:t>
            </a:r>
          </a:p>
          <a:p>
            <a:pPr lvl="1"/>
            <a:r>
              <a:rPr lang="en-US" dirty="0"/>
              <a:t>CRC calculation</a:t>
            </a:r>
          </a:p>
        </p:txBody>
      </p:sp>
    </p:spTree>
    <p:extLst>
      <p:ext uri="{BB962C8B-B14F-4D97-AF65-F5344CB8AC3E}">
        <p14:creationId xmlns:p14="http://schemas.microsoft.com/office/powerpoint/2010/main" val="202903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Code Files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5- </a:t>
            </a:r>
            <a:r>
              <a:rPr lang="en-US" dirty="0" err="1"/>
              <a:t>Testbench</a:t>
            </a:r>
            <a:r>
              <a:rPr lang="en-US" dirty="0"/>
              <a:t> Architecture 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5/12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Other Interfaces and Agents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2590800" y="2903220"/>
          <a:ext cx="7010400" cy="261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026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A2AFF-CC94-81E9-2F2B-5B0B4B8C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7F086-8800-7CF6-46BB-98592A01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B5C13-3DB6-2A50-48A8-C15C082C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FC214-1426-A9E7-5C37-DD5C9C8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595C7C-FA86-A51B-ED83-0FACD7B1E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5- Testbench Architecture</a:t>
            </a:r>
          </a:p>
          <a:p>
            <a:r>
              <a:rPr lang="en-US" dirty="0"/>
              <a:t>6- RF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7- AXI Agent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396FE-70A7-EB9F-149B-18524BD12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2904992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7513D-2674-FBC8-975C-E81B4727A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32" y="2402918"/>
            <a:ext cx="6533137" cy="39329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81F192A-C7CC-000A-49AC-1D43DF34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of 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0AB0A-3F9D-E3F4-65AC-1D4986F0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04C39-6C04-3754-8BCF-C5647FB4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A6AE3-06EE-7DAA-4808-8FB1A933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3FC5A3-E55E-5C85-16D0-8B6E09D41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a register model that maps all the DUT’s registers</a:t>
            </a:r>
          </a:p>
          <a:p>
            <a:pPr lvl="1"/>
            <a:r>
              <a:rPr lang="en-US" dirty="0"/>
              <a:t>Separate class for each register</a:t>
            </a:r>
          </a:p>
          <a:p>
            <a:pPr lvl="1"/>
            <a:r>
              <a:rPr lang="en-US" dirty="0"/>
              <a:t>Group the registers into a register block</a:t>
            </a:r>
          </a:p>
          <a:p>
            <a:pPr lvl="1"/>
            <a:r>
              <a:rPr lang="en-US" dirty="0"/>
              <a:t>Create an adapter as a bridge between the agent and RF model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58E8EF-295F-8CC2-B1F1-DDF41B7A52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6- RF Agent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56E053-9DE0-5AD9-6D84-580900E89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6/12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4B4DC7B-4E38-66D2-45B0-1120E06D21CF}"/>
              </a:ext>
            </a:extLst>
          </p:cNvPr>
          <p:cNvSpPr txBox="1">
            <a:spLocks/>
          </p:cNvSpPr>
          <p:nvPr/>
        </p:nvSpPr>
        <p:spPr>
          <a:xfrm>
            <a:off x="615453" y="1800592"/>
            <a:ext cx="10132255" cy="447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method called “RAL” in UVM cookbook</a:t>
            </a:r>
          </a:p>
        </p:txBody>
      </p:sp>
    </p:spTree>
    <p:extLst>
      <p:ext uri="{BB962C8B-B14F-4D97-AF65-F5344CB8AC3E}">
        <p14:creationId xmlns:p14="http://schemas.microsoft.com/office/powerpoint/2010/main" val="16122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3125 0.06458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36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B6C3-ADF6-A65F-4EE6-B3B8D232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58592-738B-6230-2E77-9E505F5E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54E12-206B-E04F-11BB-5E5E27AA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C8870-6CBB-D4F9-F316-EC80EE2C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1F9248-AA1E-48F9-4427-C6AD0025F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UVM already has built-in classes</a:t>
            </a:r>
          </a:p>
          <a:p>
            <a:pPr lvl="1"/>
            <a:r>
              <a:rPr lang="en-US" dirty="0" err="1"/>
              <a:t>uvm_reg</a:t>
            </a:r>
            <a:endParaRPr lang="en-US" dirty="0"/>
          </a:p>
          <a:p>
            <a:pPr lvl="1"/>
            <a:r>
              <a:rPr lang="en-US" dirty="0" err="1"/>
              <a:t>uvm_reg_field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8A0110-C282-F5EC-52EC-CD1B08632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6- RF Agent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3121E-8A22-0C99-6BA5-DFE4F45D15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6/12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321B2-46BB-E1E7-D630-3B5A0017B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26" y="3343544"/>
            <a:ext cx="5480547" cy="29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0960F-E53C-4E40-6632-6E4BE371E3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94" y="3345756"/>
            <a:ext cx="5477681" cy="2990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272FE-60B8-F0C7-4A5C-55E2245CC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71" y="1471892"/>
            <a:ext cx="8840804" cy="48988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68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D03F-D4A3-7F26-995A-2CE79C4F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Block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D7229-5381-3E0D-0BDE-E0D3FA54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A3E1D-BB27-3F0A-54AF-5545B833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35601-E831-3BA2-EC22-E6D54E52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705EFD-7CB5-B20B-FFCC-CB20C09C8A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uvm_reg_block</a:t>
            </a:r>
            <a:endParaRPr lang="en-US" dirty="0"/>
          </a:p>
          <a:p>
            <a:r>
              <a:rPr lang="en-US" dirty="0"/>
              <a:t>And a </a:t>
            </a:r>
            <a:r>
              <a:rPr lang="en-US" dirty="0" err="1"/>
              <a:t>uvm_reg_map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FC7524-E896-0BDB-9EB0-BCD4CBA39F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6- RF Agent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367C77-19B0-9740-2670-D440EC1111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6/12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E16B27-9E6C-0943-AAA0-B1A1201F0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4647"/>
            <a:ext cx="5226294" cy="4410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D95DF6-9527-0D99-DFB7-AAB24233C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477107"/>
            <a:ext cx="5862191" cy="47126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C6DB7-9969-7964-C5E6-A61838395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36" y="1471245"/>
            <a:ext cx="5308389" cy="4709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563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6FA3-4206-A6E8-C221-9CED0BE5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7FD2AA-6317-3006-A42F-84EDBF978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7C5BE-DBEA-6D69-1B48-DA9FCBC8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3BEA1-361D-6B6F-A5C4-92F3FEAE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390065-C08B-1332-F26C-0ADB2D1149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Convert from the </a:t>
            </a:r>
            <a:r>
              <a:rPr lang="en-US" dirty="0" err="1"/>
              <a:t>uvm</a:t>
            </a:r>
            <a:r>
              <a:rPr lang="en-US" dirty="0"/>
              <a:t> register sequence item into the item used to communication with the interface</a:t>
            </a:r>
          </a:p>
          <a:p>
            <a:r>
              <a:rPr lang="en-US" dirty="0"/>
              <a:t>Extends from </a:t>
            </a:r>
            <a:r>
              <a:rPr lang="en-US" dirty="0" err="1"/>
              <a:t>uvm_reg_adapter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14B984-C6EF-B156-53F9-9123CA0399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6- RF Agent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5CC4DC-1520-9BFB-E62F-A4E5E2DC80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6/12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E9296C-FCB7-6130-9B2F-2064E1A9A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40" y="1700782"/>
            <a:ext cx="4934944" cy="459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82548-03EF-E404-98AF-B23D219C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97" y="1700782"/>
            <a:ext cx="6375639" cy="4571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556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B38D-1F82-05AF-F911-558C18BB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Assertions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57A8B-ABD6-164D-B98C-AFDF2456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DDBCE-34AF-F2E1-AAEA-4D0EA663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C3700-2056-D873-C155-0EF8D6A4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6B70AE-8AC0-3207-391F-1CA145F5AC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Written 4 concurrent assertions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105C40-C70F-2318-0B3F-5332EAFDC3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6- RF Agent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EC838D-8695-C167-3F88-1605FB9D3B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6/12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96EBEE-AF85-98B6-54FE-0BCDE291A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819084"/>
              </p:ext>
            </p:extLst>
          </p:nvPr>
        </p:nvGraphicFramePr>
        <p:xfrm>
          <a:off x="1764323" y="2269555"/>
          <a:ext cx="8663354" cy="4032425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677690">
                  <a:extLst>
                    <a:ext uri="{9D8B030D-6E8A-4147-A177-3AD203B41FA5}">
                      <a16:colId xmlns:a16="http://schemas.microsoft.com/office/drawing/2014/main" val="738306413"/>
                    </a:ext>
                  </a:extLst>
                </a:gridCol>
                <a:gridCol w="3985664">
                  <a:extLst>
                    <a:ext uri="{9D8B030D-6E8A-4147-A177-3AD203B41FA5}">
                      <a16:colId xmlns:a16="http://schemas.microsoft.com/office/drawing/2014/main" val="2269373167"/>
                    </a:ext>
                  </a:extLst>
                </a:gridCol>
              </a:tblGrid>
              <a:tr h="321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Assertion Name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Explanation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839809"/>
                  </a:ext>
                </a:extLst>
              </a:tr>
              <a:tr h="131417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 dirty="0" err="1">
                          <a:solidFill>
                            <a:schemeClr val="tx1"/>
                          </a:solidFill>
                          <a:effectLst/>
                        </a:rPr>
                        <a:t>no_simultaneous_read_and_write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effectLst/>
                        </a:rPr>
                        <a:t>As stated in the design documentation, the read enable and write enable signals must not be asserted at the same time, so the register file accepts only 1 operation at a time to access it. Either read or write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3867648"/>
                  </a:ext>
                </a:extLst>
              </a:tr>
              <a:tr h="10933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 dirty="0" err="1">
                          <a:solidFill>
                            <a:schemeClr val="tx1"/>
                          </a:solidFill>
                          <a:effectLst/>
                        </a:rPr>
                        <a:t>invalid_address_assert_if_wrong_write_operation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>
                          <a:effectLst/>
                        </a:rPr>
                        <a:t>Inside of it written all the addresses that its registers are read-only, so if write enable signal is asserted with these registers’ addresses the invalid address signal should be asserted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0309021"/>
                  </a:ext>
                </a:extLst>
              </a:tr>
              <a:tr h="4308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 dirty="0" err="1">
                          <a:solidFill>
                            <a:schemeClr val="tx1"/>
                          </a:solidFill>
                          <a:effectLst/>
                        </a:rPr>
                        <a:t>invalid_address_assert_if_wrong_read_operation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>
                          <a:effectLst/>
                        </a:rPr>
                        <a:t>Same as above but for the 1 register that is write only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0560937"/>
                  </a:ext>
                </a:extLst>
              </a:tr>
              <a:tr h="8725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 dirty="0" err="1">
                          <a:solidFill>
                            <a:schemeClr val="tx1"/>
                          </a:solidFill>
                          <a:effectLst/>
                        </a:rPr>
                        <a:t>access_complete_one_cycle_after_operation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00" dirty="0">
                          <a:effectLst/>
                        </a:rPr>
                        <a:t>By testing and as shown in the design documentation, access complete signal is always asserted after 1 clock cycle of asserting read or write enable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098470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4E06DBE-F1BE-47D5-1D09-FA3442F85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3"/>
          <a:stretch/>
        </p:blipFill>
        <p:spPr>
          <a:xfrm>
            <a:off x="8334375" y="522156"/>
            <a:ext cx="3529965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61EE9-1FBC-B107-72BE-30B48AE0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824326"/>
            <a:ext cx="11298702" cy="25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0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8584-9087-C678-2660-D0D1670C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Documentation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CD24DB-F2E6-5A33-E621-76A8B096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00DB6-B77B-C3E5-41D0-80375550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210B2-6E05-A8BD-DD83-B1D3600A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84BCE-56C4-4A7E-629A-8D95DF2F8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 of the registers’ description in the design documentation is different from how they are implemented in the RTL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6FAD6-12EF-823B-1338-D49906568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6- RF Agent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5550D8-78F1-FBF5-9D9A-BF79317B0A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6/12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E9CE636-FBCE-0525-327F-0D1F0F703856}"/>
              </a:ext>
            </a:extLst>
          </p:cNvPr>
          <p:cNvSpPr txBox="1">
            <a:spLocks/>
          </p:cNvSpPr>
          <p:nvPr/>
        </p:nvSpPr>
        <p:spPr>
          <a:xfrm>
            <a:off x="615454" y="1800592"/>
            <a:ext cx="3229716" cy="55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Register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561600-E8AD-13A3-DA78-64598E420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18" y="861646"/>
            <a:ext cx="5440821" cy="5328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DF4553-2C78-3718-B7F1-3E7D425107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365761" y="2860351"/>
            <a:ext cx="5963814" cy="30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7D05FF7-DC81-A7A7-0A52-DA00B4CD3C69}"/>
              </a:ext>
            </a:extLst>
          </p:cNvPr>
          <p:cNvSpPr txBox="1">
            <a:spLocks/>
          </p:cNvSpPr>
          <p:nvPr/>
        </p:nvSpPr>
        <p:spPr>
          <a:xfrm>
            <a:off x="615454" y="1800592"/>
            <a:ext cx="3229716" cy="55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Counter Reset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4C547-B4AC-B7FD-21B1-4F3045FE7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024" y="2317706"/>
            <a:ext cx="6211184" cy="2229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D75C9B-2CB0-CC8C-C0B1-632688EFCF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4" y="2289420"/>
            <a:ext cx="4984066" cy="4097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6F094-2337-CD0C-0999-27D6395130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2"/>
          <a:stretch/>
        </p:blipFill>
        <p:spPr>
          <a:xfrm>
            <a:off x="6096000" y="4673037"/>
            <a:ext cx="5587232" cy="13615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615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  <p:bldP spid="9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D03F-D4A3-7F26-995A-2CE79C4F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40" y="1981200"/>
            <a:ext cx="10515400" cy="928467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As design complexity increases, better tools are needed which lead to moving to </a:t>
            </a:r>
            <a:r>
              <a:rPr lang="en-US" sz="2800" b="1" dirty="0" err="1"/>
              <a:t>SystemVerilog</a:t>
            </a:r>
            <a:r>
              <a:rPr lang="en-US" sz="2800" b="1" dirty="0"/>
              <a:t>  which is basically Verilog with some added features.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D7229-5381-3E0D-0BDE-E0D3FA54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A3E1D-BB27-3F0A-54AF-5545B833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35601-E831-3BA2-EC22-E6D54E52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705EFD-7CB5-B20B-FFCC-CB20C09C8A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773" y="3192512"/>
            <a:ext cx="10132255" cy="2964448"/>
          </a:xfrm>
        </p:spPr>
        <p:txBody>
          <a:bodyPr/>
          <a:lstStyle/>
          <a:p>
            <a:r>
              <a:rPr lang="en-US" dirty="0"/>
              <a:t>Compatible with Object-Oriented Programming </a:t>
            </a:r>
            <a:endParaRPr lang="ar-EG" dirty="0"/>
          </a:p>
          <a:p>
            <a:r>
              <a:rPr lang="en-US" dirty="0"/>
              <a:t>New data types simplify generating and checking stimulus</a:t>
            </a:r>
          </a:p>
          <a:p>
            <a:r>
              <a:rPr lang="en-US" dirty="0"/>
              <a:t>Coverage </a:t>
            </a:r>
            <a:endParaRPr lang="ar-EG" dirty="0"/>
          </a:p>
          <a:p>
            <a:r>
              <a:rPr lang="en-US" dirty="0"/>
              <a:t>Transaction level modeling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FC7524-E896-0BDB-9EB0-BCD4CBA39F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367C77-19B0-9740-2670-D440EC1111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FED03F-D4A3-7F26-995A-2CE79C4F7264}"/>
              </a:ext>
            </a:extLst>
          </p:cNvPr>
          <p:cNvSpPr txBox="1">
            <a:spLocks/>
          </p:cNvSpPr>
          <p:nvPr/>
        </p:nvSpPr>
        <p:spPr>
          <a:xfrm>
            <a:off x="650040" y="674556"/>
            <a:ext cx="10515600" cy="95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Why systemveriolg  instead of verilog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2513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8ACA-7ED8-4563-97A9-DB7D9879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214CF-CC3B-A570-F301-E3AC9108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D4AC0-071D-1687-1A42-90A14D3B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F3D91-90A4-56FE-96A1-65C6300B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87EFB-B8AC-5421-3C8A-132648E42B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Initialization sequence</a:t>
            </a:r>
          </a:p>
          <a:p>
            <a:r>
              <a:rPr lang="en-US" dirty="0"/>
              <a:t>Sleep sequence</a:t>
            </a:r>
          </a:p>
          <a:p>
            <a:r>
              <a:rPr lang="en-US" dirty="0"/>
              <a:t>Wrong operations sequence</a:t>
            </a:r>
          </a:p>
          <a:p>
            <a:r>
              <a:rPr lang="en-US" dirty="0"/>
              <a:t>Read and reset sequences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227C7-8C55-EF87-2E4E-B0300A222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6- RF Agent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E0F1B5-7552-50F2-76E9-0AA2F6613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3047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8295-9CBA-CA3A-BA1B-FD8AE897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Sequence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0F752-4BC3-EEE7-1344-6DDA01D3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DE09D-996B-C1D2-0BD5-E8A03B19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0953A-BD9C-8BA0-D0D1-A5CDA30B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7BF9F9-B616-4E3C-4624-C8068C9220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625" y="1792969"/>
            <a:ext cx="3616577" cy="532300"/>
          </a:xfrm>
        </p:spPr>
        <p:txBody>
          <a:bodyPr>
            <a:normAutofit/>
          </a:bodyPr>
          <a:lstStyle/>
          <a:p>
            <a:r>
              <a:rPr lang="en-US" sz="2800" dirty="0"/>
              <a:t>Configure the DUT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FD9BC6-B9DD-00D1-F550-77E52574C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6- RF Agent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35E5A1-8563-4CC3-A774-77BA0368DA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6/12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DE4F4F-34E0-86F5-34E5-9F7376143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21"/>
          <a:stretch/>
        </p:blipFill>
        <p:spPr>
          <a:xfrm>
            <a:off x="428625" y="2332892"/>
            <a:ext cx="3616576" cy="2795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C611ABF-2626-2297-688A-2E4410ACB717}"/>
              </a:ext>
            </a:extLst>
          </p:cNvPr>
          <p:cNvSpPr txBox="1">
            <a:spLocks/>
          </p:cNvSpPr>
          <p:nvPr/>
        </p:nvSpPr>
        <p:spPr>
          <a:xfrm>
            <a:off x="4720108" y="1800592"/>
            <a:ext cx="3087461" cy="53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Wait for </a:t>
            </a:r>
            <a:r>
              <a:rPr lang="en-US" sz="2800" dirty="0" err="1"/>
              <a:t>rx</a:t>
            </a:r>
            <a:r>
              <a:rPr lang="en-US" sz="2800" dirty="0"/>
              <a:t> ready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ADD573-6F05-20B2-F110-D9EC95DD31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8214" b="1"/>
          <a:stretch/>
        </p:blipFill>
        <p:spPr bwMode="auto">
          <a:xfrm>
            <a:off x="4510964" y="2325269"/>
            <a:ext cx="3431116" cy="279806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B65D0E6-8988-1F89-47C7-CF1595D70810}"/>
              </a:ext>
            </a:extLst>
          </p:cNvPr>
          <p:cNvSpPr txBox="1">
            <a:spLocks/>
          </p:cNvSpPr>
          <p:nvPr/>
        </p:nvSpPr>
        <p:spPr>
          <a:xfrm>
            <a:off x="8686774" y="1800592"/>
            <a:ext cx="2892771" cy="53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Wait for link 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B53BFB-6EBF-C66A-9091-6050EC3F97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" r="48127" b="1"/>
          <a:stretch/>
        </p:blipFill>
        <p:spPr bwMode="auto">
          <a:xfrm>
            <a:off x="8407842" y="2325269"/>
            <a:ext cx="3450636" cy="279806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11C57EB-6C4D-BE37-6118-B2871AD3668E}"/>
              </a:ext>
            </a:extLst>
          </p:cNvPr>
          <p:cNvSpPr/>
          <p:nvPr/>
        </p:nvSpPr>
        <p:spPr>
          <a:xfrm>
            <a:off x="3751384" y="1934308"/>
            <a:ext cx="992170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B6C354-EC24-7BB3-3DB0-41326F52B214}"/>
              </a:ext>
            </a:extLst>
          </p:cNvPr>
          <p:cNvSpPr/>
          <p:nvPr/>
        </p:nvSpPr>
        <p:spPr>
          <a:xfrm>
            <a:off x="7678584" y="1941888"/>
            <a:ext cx="992170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0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  <p:bldP spid="12" grpId="0"/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F85A1-28D3-EBAD-54AD-BBA54EFB2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 Sequence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8EF22-8008-7001-7201-538AAC4B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756BA-B9D3-F6DD-479B-39E34E46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2857A-0B41-F711-67D6-A180E1C9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A0DA20-2DBB-F02A-B80D-408AAFEF4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Implemented to cover a certain scenario in the DUT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FEA59-1399-FC5A-E4FF-5A54F08FE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6- RF Agent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3E5149-159C-0AFD-F4AB-EC8E6049C1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6/12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924251-48AC-7108-57B8-83056D517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10" y="2463592"/>
            <a:ext cx="8260070" cy="36324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DE31C-BF5E-BB94-E436-159D1312E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" r="39152" b="-1"/>
          <a:stretch/>
        </p:blipFill>
        <p:spPr bwMode="auto">
          <a:xfrm>
            <a:off x="937283" y="2747380"/>
            <a:ext cx="4947701" cy="318763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166B4-4410-E322-AB07-407C787EA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44" y="2747380"/>
            <a:ext cx="5482563" cy="319125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3AB6AC5-0EF8-44D8-6D1B-CB82E17CB8FF}"/>
              </a:ext>
            </a:extLst>
          </p:cNvPr>
          <p:cNvSpPr txBox="1">
            <a:spLocks/>
          </p:cNvSpPr>
          <p:nvPr/>
        </p:nvSpPr>
        <p:spPr>
          <a:xfrm>
            <a:off x="615453" y="1800592"/>
            <a:ext cx="10132255" cy="447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lower the </a:t>
            </a:r>
            <a:r>
              <a:rPr lang="en-US" dirty="0" err="1"/>
              <a:t>LxRXPS</a:t>
            </a:r>
            <a:r>
              <a:rPr lang="en-US" dirty="0"/>
              <a:t> pin then the other side will also enter sleep mode and lower </a:t>
            </a:r>
            <a:r>
              <a:rPr lang="en-US" dirty="0" err="1"/>
              <a:t>LxTXPS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A3D5CE-A28A-ACDB-8E59-A7BD78873A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" r="30758"/>
          <a:stretch/>
        </p:blipFill>
        <p:spPr bwMode="auto">
          <a:xfrm>
            <a:off x="3365289" y="2747380"/>
            <a:ext cx="5381110" cy="324800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999DB5B-430D-57D1-0BF0-771D1D70F6E3}"/>
              </a:ext>
            </a:extLst>
          </p:cNvPr>
          <p:cNvSpPr txBox="1">
            <a:spLocks/>
          </p:cNvSpPr>
          <p:nvPr/>
        </p:nvSpPr>
        <p:spPr>
          <a:xfrm>
            <a:off x="615453" y="1800592"/>
            <a:ext cx="10132255" cy="447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Then exit sleep by lowering </a:t>
            </a:r>
            <a:r>
              <a:rPr lang="en-US" dirty="0" err="1"/>
              <a:t>set_hmc_sleep</a:t>
            </a:r>
            <a:r>
              <a:rPr lang="en-US" dirty="0"/>
              <a:t> and then the DUT assert </a:t>
            </a:r>
            <a:r>
              <a:rPr lang="en-US" dirty="0" err="1"/>
              <a:t>LxRXPS</a:t>
            </a:r>
            <a:r>
              <a:rPr lang="en-US" dirty="0"/>
              <a:t> and wait for the other side to assert </a:t>
            </a:r>
            <a:r>
              <a:rPr lang="en-US" dirty="0" err="1"/>
              <a:t>LxTXPS</a:t>
            </a:r>
            <a:endParaRPr lang="en-US" dirty="0"/>
          </a:p>
          <a:p>
            <a:pPr lvl="1"/>
            <a:r>
              <a:rPr lang="en-US" dirty="0"/>
              <a:t>Means it will enter the WAIT_FOR_HMC state</a:t>
            </a:r>
          </a:p>
        </p:txBody>
      </p:sp>
    </p:spTree>
    <p:extLst>
      <p:ext uri="{BB962C8B-B14F-4D97-AF65-F5344CB8AC3E}">
        <p14:creationId xmlns:p14="http://schemas.microsoft.com/office/powerpoint/2010/main" val="409073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  <p:bldP spid="12" grpId="0" build="p"/>
      <p:bldP spid="12" grpId="1" build="allAtOnce"/>
      <p:bldP spid="14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5-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Testbench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Architecture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6- RF Agent</a:t>
            </a:r>
          </a:p>
          <a:p>
            <a:r>
              <a:rPr lang="en-US" dirty="0"/>
              <a:t>7- AXI Agent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2601811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 agent architecture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7- AXI Agent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7/12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8889" b="3555"/>
          <a:stretch/>
        </p:blipFill>
        <p:spPr>
          <a:xfrm>
            <a:off x="896286" y="1477107"/>
            <a:ext cx="9718307" cy="47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8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 Interface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7- AXI Agent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7/12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3742" t="9031" r="24220"/>
          <a:stretch/>
        </p:blipFill>
        <p:spPr>
          <a:xfrm>
            <a:off x="2724337" y="1477107"/>
            <a:ext cx="6743326" cy="47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hmc_pkt_item_request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7- AXI Agent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7/12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16" y="1350628"/>
            <a:ext cx="5130767" cy="5099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345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valid_data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Encapsulates two signals: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the sequence item that the sequencer sends to the driver.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7- AXI Agent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7/12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14342"/>
          <a:stretch/>
        </p:blipFill>
        <p:spPr>
          <a:xfrm>
            <a:off x="984985" y="2517107"/>
            <a:ext cx="10222029" cy="1236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940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Drives the signals to the DUT via the interface.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7- AXI Agent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7/12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179" y="2521619"/>
            <a:ext cx="4441500" cy="30610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9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7- AXI Agent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7/12</a:t>
            </a:r>
            <a:endParaRPr lang="en-GB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2170283" y="1632908"/>
          <a:ext cx="7083445" cy="4639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390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Advantages of building verification environment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Verification Engineer builds the verification environment </a:t>
            </a:r>
            <a:r>
              <a:rPr lang="en-US" dirty="0">
                <a:solidFill>
                  <a:srgbClr val="FF0000"/>
                </a:solidFill>
              </a:rPr>
              <a:t>to test the functionality of the design</a:t>
            </a:r>
            <a:r>
              <a:rPr lang="en-US" dirty="0"/>
              <a:t>. </a:t>
            </a:r>
            <a:endParaRPr lang="ar-EG" dirty="0"/>
          </a:p>
          <a:p>
            <a:pPr marL="0" indent="0">
              <a:buNone/>
            </a:pPr>
            <a:r>
              <a:rPr lang="ar-EG" dirty="0"/>
              <a:t>	</a:t>
            </a:r>
            <a:r>
              <a:rPr lang="en-US" dirty="0"/>
              <a:t>To make sure the RTL meets all the specs.</a:t>
            </a:r>
          </a:p>
          <a:p>
            <a:r>
              <a:rPr lang="en-US" dirty="0"/>
              <a:t>By simulating multiple test cases and reporting functional coverage once the first version of the RTL is ready.</a:t>
            </a:r>
          </a:p>
          <a:p>
            <a:r>
              <a:rPr lang="en-US" dirty="0"/>
              <a:t>If either a bug is found or the design not achieving a spec then report back to design engineer.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33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request</a:t>
            </a:r>
            <a:r>
              <a:rPr lang="en-US" sz="2800" dirty="0"/>
              <a:t> analysis port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i="1" dirty="0"/>
              <a:t>response</a:t>
            </a:r>
            <a:r>
              <a:rPr lang="en-US" sz="2800" dirty="0"/>
              <a:t> analysis port</a:t>
            </a:r>
          </a:p>
          <a:p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7- AXI Agent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7/12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966"/>
          <a:stretch/>
        </p:blipFill>
        <p:spPr>
          <a:xfrm>
            <a:off x="4453713" y="1800592"/>
            <a:ext cx="7738287" cy="3849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85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A2AFF-CC94-81E9-2F2B-5B0B4B8C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7F086-8800-7CF6-46BB-98592A01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B5C13-3DB6-2A50-48A8-C15C082C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FC214-1426-A9E7-5C37-DD5C9C8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595C7C-FA86-A51B-ED83-0FACD7B1E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5- Testbench Architecture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7- AXI Agent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396FE-70A7-EB9F-149B-18524BD12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2639345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HMC Agent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Reactive agent.</a:t>
            </a:r>
          </a:p>
          <a:p>
            <a:r>
              <a:rPr lang="en-US" dirty="0"/>
              <a:t>Has 3 components: </a:t>
            </a:r>
          </a:p>
          <a:p>
            <a:pPr lvl="1"/>
            <a:r>
              <a:rPr lang="en-US" sz="2200" b="1" dirty="0"/>
              <a:t>Driver. </a:t>
            </a:r>
          </a:p>
          <a:p>
            <a:pPr lvl="1"/>
            <a:r>
              <a:rPr lang="en-US" sz="2200" b="1" dirty="0"/>
              <a:t>Monitor.</a:t>
            </a:r>
          </a:p>
          <a:p>
            <a:pPr lvl="1"/>
            <a:r>
              <a:rPr lang="en-US" sz="2200" b="1" dirty="0"/>
              <a:t>Sequencer.</a:t>
            </a:r>
            <a:endParaRPr lang="en-US" sz="2200" dirty="0"/>
          </a:p>
          <a:p>
            <a:r>
              <a:rPr lang="en-US" dirty="0"/>
              <a:t>2 Stages.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8- HMC Agent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919454" y="58229"/>
            <a:ext cx="914400" cy="312738"/>
          </a:xfrm>
        </p:spPr>
        <p:txBody>
          <a:bodyPr/>
          <a:lstStyle/>
          <a:p>
            <a:r>
              <a:rPr lang="en-US" dirty="0"/>
              <a:t>8/12</a:t>
            </a:r>
          </a:p>
          <a:p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2032000" y="2195543"/>
          <a:ext cx="7089140" cy="466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44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40" y="522156"/>
            <a:ext cx="10515600" cy="95495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Stage: Driver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5760" y="6495879"/>
            <a:ext cx="2743200" cy="365125"/>
          </a:xfrm>
        </p:spPr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82618"/>
            <a:ext cx="4114800" cy="365125"/>
          </a:xfrm>
        </p:spPr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21140" y="6482617"/>
            <a:ext cx="2743200" cy="365125"/>
          </a:xfrm>
        </p:spPr>
        <p:txBody>
          <a:bodyPr/>
          <a:lstStyle/>
          <a:p>
            <a:fld id="{A54F040A-9F43-455A-9461-6B8B597C545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40" y="1576917"/>
            <a:ext cx="3041123" cy="352848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15453" y="1800592"/>
            <a:ext cx="10132255" cy="4471612"/>
          </a:xfrm>
        </p:spPr>
        <p:txBody>
          <a:bodyPr>
            <a:normAutofit/>
          </a:bodyPr>
          <a:lstStyle/>
          <a:p>
            <a:r>
              <a:rPr lang="en-US" dirty="0"/>
              <a:t>TX and RX state in the DUT.</a:t>
            </a:r>
          </a:p>
          <a:p>
            <a:r>
              <a:rPr lang="en-US" dirty="0" err="1"/>
              <a:t>packing_FLITS</a:t>
            </a:r>
            <a:r>
              <a:rPr lang="en-US" dirty="0"/>
              <a:t>() function.</a:t>
            </a:r>
          </a:p>
          <a:p>
            <a:r>
              <a:rPr lang="en-US" dirty="0"/>
              <a:t>NULL State.</a:t>
            </a:r>
          </a:p>
          <a:p>
            <a:r>
              <a:rPr lang="en-US" dirty="0"/>
              <a:t>TS1 State.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572768" y="36469"/>
            <a:ext cx="2900362" cy="329886"/>
          </a:xfrm>
        </p:spPr>
        <p:txBody>
          <a:bodyPr/>
          <a:lstStyle/>
          <a:p>
            <a:r>
              <a:rPr lang="en-US" dirty="0"/>
              <a:t>8- HMC Agent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919454" y="58229"/>
            <a:ext cx="914400" cy="312738"/>
          </a:xfrm>
        </p:spPr>
        <p:txBody>
          <a:bodyPr/>
          <a:lstStyle/>
          <a:p>
            <a:r>
              <a:rPr lang="en-US" dirty="0"/>
              <a:t>8/12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4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Stage: Monitor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notify_req_transaction</a:t>
            </a:r>
            <a:r>
              <a:rPr lang="en-US" dirty="0"/>
              <a:t>” function.</a:t>
            </a:r>
          </a:p>
          <a:p>
            <a:r>
              <a:rPr lang="en-US" dirty="0"/>
              <a:t>“</a:t>
            </a:r>
            <a:r>
              <a:rPr lang="en-US" dirty="0" err="1"/>
              <a:t>notify_res_transaction</a:t>
            </a:r>
            <a:r>
              <a:rPr lang="en-US" dirty="0"/>
              <a:t>” function.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8- HMC Agent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8/12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Stage: Sequences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hmc_init_vseq</a:t>
            </a:r>
            <a:r>
              <a:rPr lang="en-US" dirty="0"/>
              <a:t>.</a:t>
            </a:r>
          </a:p>
          <a:p>
            <a:pPr lvl="1"/>
            <a:r>
              <a:rPr lang="en-US" sz="2400" dirty="0" err="1"/>
              <a:t>hmc_state_seq</a:t>
            </a:r>
            <a:r>
              <a:rPr lang="en-US" sz="2400" dirty="0"/>
              <a:t>.</a:t>
            </a:r>
          </a:p>
          <a:p>
            <a:pPr lvl="1"/>
            <a:r>
              <a:rPr lang="en-US" sz="2400" dirty="0" err="1"/>
              <a:t>hmc_initialization_seq</a:t>
            </a:r>
            <a:r>
              <a:rPr lang="en-US" sz="2400" dirty="0"/>
              <a:t>.</a:t>
            </a:r>
            <a:endParaRPr lang="en-US" sz="2200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8- HMC Agent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8/12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92" y="1311633"/>
            <a:ext cx="6843416" cy="49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8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Request/Response Stage: Driver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write_request</a:t>
            </a:r>
            <a:r>
              <a:rPr lang="en-US" dirty="0"/>
              <a:t>” function &amp; “</a:t>
            </a:r>
            <a:r>
              <a:rPr lang="en-US" dirty="0" err="1"/>
              <a:t>request_queue</a:t>
            </a:r>
            <a:r>
              <a:rPr lang="en-US" dirty="0"/>
              <a:t>”.</a:t>
            </a:r>
          </a:p>
          <a:p>
            <a:r>
              <a:rPr lang="en-US" dirty="0" err="1"/>
              <a:t>link_status</a:t>
            </a:r>
            <a:r>
              <a:rPr lang="en-US" dirty="0"/>
              <a:t> class.</a:t>
            </a:r>
          </a:p>
          <a:p>
            <a:r>
              <a:rPr lang="en-US" dirty="0"/>
              <a:t>“</a:t>
            </a:r>
            <a:r>
              <a:rPr lang="en-US" dirty="0" err="1"/>
              <a:t>link_up</a:t>
            </a:r>
            <a:r>
              <a:rPr lang="en-US" dirty="0"/>
              <a:t>” function.</a:t>
            </a:r>
          </a:p>
          <a:p>
            <a:r>
              <a:rPr lang="en-US" dirty="0"/>
              <a:t>“</a:t>
            </a:r>
            <a:r>
              <a:rPr lang="en-US" dirty="0" err="1"/>
              <a:t>get_packets</a:t>
            </a:r>
            <a:r>
              <a:rPr lang="en-US" dirty="0"/>
              <a:t>” function.</a:t>
            </a:r>
          </a:p>
          <a:p>
            <a:r>
              <a:rPr lang="en-US" dirty="0"/>
              <a:t>“</a:t>
            </a:r>
            <a:r>
              <a:rPr lang="en-US" dirty="0" err="1"/>
              <a:t>get_response</a:t>
            </a:r>
            <a:r>
              <a:rPr lang="en-US" dirty="0"/>
              <a:t>” function.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8- HMC Agent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8/12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72" y="2422124"/>
            <a:ext cx="7688455" cy="40558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72" y="4525662"/>
            <a:ext cx="6857645" cy="1922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562" y="2206600"/>
            <a:ext cx="6818438" cy="40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5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A2AFF-CC94-81E9-2F2B-5B0B4B8C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7F086-8800-7CF6-46BB-98592A01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B5C13-3DB6-2A50-48A8-C15C082C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FC214-1426-A9E7-5C37-DD5C9C8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595C7C-FA86-A51B-ED83-0FACD7B1E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5- Testbench Architecture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7- AXI Agent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396FE-70A7-EB9F-149B-18524BD12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8- HMC Agent</a:t>
            </a:r>
          </a:p>
          <a:p>
            <a:r>
              <a:rPr lang="en-US" dirty="0"/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33661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204-3B3E-19DA-5C47-304DF7AF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78CFB-E1F8-4602-6D46-4EC4316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5F93B-A78C-A4E7-7286-E677EEFF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1C25B-D9E2-3BD8-CED0-9D199327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F1EA4-4FDA-A2E4-0443-04579D1C9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90" y="3692318"/>
            <a:ext cx="11386047" cy="241955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UVM</a:t>
            </a:r>
            <a:r>
              <a:rPr lang="en-US" sz="3200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scoreboard</a:t>
            </a:r>
            <a:r>
              <a:rPr lang="en-US" sz="3200" b="1" i="1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receives</a:t>
            </a:r>
            <a:r>
              <a:rPr lang="en-US" sz="3200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r>
              <a:rPr lang="en-US" sz="3200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3200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i="1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Predicts</a:t>
            </a:r>
            <a:r>
              <a:rPr lang="en-US" sz="3200" b="1" i="1" spc="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z="32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lang="en-US" sz="32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n-US" sz="3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lang="en-US" sz="3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3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3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 inputs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Receives</a:t>
            </a:r>
            <a:r>
              <a:rPr lang="en-US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r>
              <a:rPr lang="en-US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containing</a:t>
            </a:r>
            <a:r>
              <a:rPr lang="en-US"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</a:t>
            </a:r>
            <a:r>
              <a:rPr lang="en-US"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</a:t>
            </a:r>
            <a:r>
              <a:rPr lang="en-US" sz="3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n-US"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those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 the actual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</a:t>
            </a:r>
            <a:r>
              <a:rPr lang="en-US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A04186-7009-09E0-2176-6FBFC03C41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9- Scoreboard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849EF0-BAE0-5847-E2C2-310592931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9/12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BBB40E-42B5-9FF3-4243-0F07A899D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" t="10788" r="6622" b="3993"/>
          <a:stretch/>
        </p:blipFill>
        <p:spPr>
          <a:xfrm>
            <a:off x="712647" y="1372332"/>
            <a:ext cx="10981713" cy="20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364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041E-DBA8-FE4C-653C-EE1DEFB9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29B1F-D404-8630-2126-E299E449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EBEF-2D35-2998-A62D-F6FE081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092EF-ED88-7DA1-95B9-2416F020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5807D7-8CC4-C9D4-149E-B674D9AB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0" y="4050211"/>
            <a:ext cx="11248887" cy="228563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Receives</a:t>
            </a:r>
            <a:r>
              <a:rPr lang="en-US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r>
              <a:rPr lang="en-US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containing</a:t>
            </a:r>
            <a:r>
              <a:rPr lang="en-US"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i="1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Compares</a:t>
            </a:r>
            <a:r>
              <a:rPr lang="en-US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predicted</a:t>
            </a:r>
            <a:r>
              <a:rPr lang="en-US"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B802AF-FEB8-D72E-A1CB-B9AD1CB976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9- Scoreboard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C8F8CE-CDDE-BB1F-CADE-83D469044A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9/12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975B36-6F9A-EF66-1027-42D6DEE64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" t="10788" r="6622" b="3993"/>
          <a:stretch/>
        </p:blipFill>
        <p:spPr>
          <a:xfrm>
            <a:off x="712647" y="1372332"/>
            <a:ext cx="10981713" cy="20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Advantages of Discovering bugs at  early stage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Discovering any bugs  before heading into the synthesis and the backend implementation of the IC is very </a:t>
            </a:r>
            <a:r>
              <a:rPr lang="en-US" dirty="0" err="1"/>
              <a:t>benefitable</a:t>
            </a:r>
            <a:r>
              <a:rPr lang="en-US" dirty="0"/>
              <a:t> for multiple reasons, some of them are.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Easier to find the error and fix the bug.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saving time and money of repeating the flow of fabrication.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Less bugs that end in the hands of the consumer.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74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E93F-679F-42A0-7911-62A7748F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 goals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BEE6F0-1533-EFE9-39F6-055ABB0C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D605-38FD-B656-58B5-475174D8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87FD7-BFE1-5CBC-58A3-9BBC295B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8FF03-B76B-EC49-6E01-55CE0F4B3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453" y="1800592"/>
            <a:ext cx="10132255" cy="2425179"/>
          </a:xfrm>
        </p:spPr>
        <p:txBody>
          <a:bodyPr/>
          <a:lstStyle/>
          <a:p>
            <a:r>
              <a:rPr lang="en-US" dirty="0"/>
              <a:t>We check that if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received packet is the transmitted packet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response packet is the expected response packet</a:t>
            </a:r>
          </a:p>
          <a:p>
            <a:pPr marL="457200" lvl="1" indent="0">
              <a:buNone/>
            </a:pPr>
            <a:r>
              <a:rPr lang="en-US" dirty="0"/>
              <a:t>    of the request packet.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E4414-A94C-0A41-548D-A291FCF610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9- Scoreboard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57C39B-364F-3DF3-7D00-124B1EA7F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9/12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EC1433-C67E-67FA-F99C-1DB240CD0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/>
          <a:stretch/>
        </p:blipFill>
        <p:spPr bwMode="auto">
          <a:xfrm>
            <a:off x="8510680" y="3265713"/>
            <a:ext cx="3567294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947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0892-4A67-D926-67E0-526A63BA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8" y="522156"/>
            <a:ext cx="10515600" cy="954951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 functions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C81AD-E99B-9446-2411-32BC0526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CBA68-9679-3FFF-C6F5-4F14F686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63B90-64AF-169E-3F0F-48DB2CF2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558AD7-BE18-8E2F-8EC3-F5959302C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9- Scoreboard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FB4F3F-F568-D6F5-466C-D5E689C0B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9/12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38E47-570B-8509-2AAD-CA693B81A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7" r="3121" b="8168"/>
          <a:stretch/>
        </p:blipFill>
        <p:spPr>
          <a:xfrm>
            <a:off x="864907" y="1772720"/>
            <a:ext cx="8256233" cy="3888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B34D2-950F-F28F-DCA3-28FCAE8DD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5" t="1849" r="7154" b="8835"/>
          <a:stretch/>
        </p:blipFill>
        <p:spPr>
          <a:xfrm>
            <a:off x="9650027" y="2042282"/>
            <a:ext cx="1979721" cy="38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339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B287-D24A-B52F-5A36-FAB4A67E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phase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A8BB2-1869-F78D-AF2B-F40D8D61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44428-7A49-2765-2DD0-6554D3DE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05E5C-7431-2687-5773-D0873165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D08990-A5BE-FDFF-4224-5CFCEA72EF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453" y="1800592"/>
            <a:ext cx="10836318" cy="4471612"/>
          </a:xfrm>
        </p:spPr>
        <p:txBody>
          <a:bodyPr/>
          <a:lstStyle/>
          <a:p>
            <a:r>
              <a:rPr lang="en-US" dirty="0"/>
              <a:t>finally report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result of comparison to know that where the error has         	happened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Number of axi4_req_packet.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Number of axi4_rsp_packet.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Number of </a:t>
            </a:r>
            <a:r>
              <a:rPr lang="en-US" dirty="0" err="1"/>
              <a:t>hmc_req_packet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Number of </a:t>
            </a:r>
            <a:r>
              <a:rPr lang="en-US" dirty="0" err="1"/>
              <a:t>hmc_rsp_packet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Number of </a:t>
            </a:r>
            <a:r>
              <a:rPr lang="en-US" dirty="0" err="1"/>
              <a:t>error_response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D8E64E-ECC7-8A92-170A-91453B5EF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9- Scoreboard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19B278-A206-47D9-C977-ACB83134B3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9/12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55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5-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Testbench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Architecture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7- AXI Agent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/>
              <a:t>10- Coverage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11- Simulation &amp; Results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12195742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D03F-D4A3-7F26-995A-2CE79C4F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D7229-5381-3E0D-0BDE-E0D3FA54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A3E1D-BB27-3F0A-54AF-5545B833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35601-E831-3BA2-EC22-E6D54E52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705EFD-7CB5-B20B-FFCC-CB20C09C8A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Coverage Measure verification progress</a:t>
            </a:r>
          </a:p>
          <a:p>
            <a:pPr marL="0" indent="0">
              <a:buNone/>
            </a:pPr>
            <a:endParaRPr lang="en-US" b="1" dirty="0"/>
          </a:p>
          <a:p>
            <a:pPr lvl="0"/>
            <a:r>
              <a:rPr lang="en-US" b="1" dirty="0"/>
              <a:t>Types of coverage 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code coverage.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Functional coverage.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FC7524-E896-0BDB-9EB0-BCD4CBA39F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367C77-19B0-9740-2670-D440EC1111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19454" y="58229"/>
            <a:ext cx="914400" cy="312738"/>
          </a:xfrm>
        </p:spPr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44" y="2778613"/>
            <a:ext cx="6527588" cy="35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2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Automatically extracted from design code.</a:t>
            </a:r>
          </a:p>
          <a:p>
            <a:r>
              <a:rPr lang="en-US" dirty="0"/>
              <a:t>measures how much of the design code is exercised.</a:t>
            </a:r>
          </a:p>
          <a:p>
            <a:pPr lvl="0"/>
            <a:r>
              <a:rPr lang="en-US" dirty="0"/>
              <a:t>Tool generated.</a:t>
            </a:r>
          </a:p>
          <a:p>
            <a:r>
              <a:rPr lang="en-US" dirty="0"/>
              <a:t>usually used to identify holes in the verification that has been performed.</a:t>
            </a:r>
          </a:p>
          <a:p>
            <a:r>
              <a:rPr lang="en-US" dirty="0"/>
              <a:t>Sometimes called structural coverage.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572768" y="41081"/>
            <a:ext cx="2900362" cy="329886"/>
          </a:xfrm>
        </p:spPr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808" y="523856"/>
            <a:ext cx="10515600" cy="95495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40853" y="1804910"/>
            <a:ext cx="10132255" cy="4471612"/>
          </a:xfrm>
        </p:spPr>
        <p:txBody>
          <a:bodyPr/>
          <a:lstStyle/>
          <a:p>
            <a:r>
              <a:rPr lang="en-US" dirty="0"/>
              <a:t>Has many types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732867" y="2319868"/>
            <a:ext cx="3081866" cy="1303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Code coverage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32467" y="4669367"/>
            <a:ext cx="2379133" cy="969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Statement coverage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48200" y="4673600"/>
            <a:ext cx="2878667" cy="108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Expression coverage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55565" y="4669367"/>
            <a:ext cx="2383367" cy="1075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FSM coverage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183467" y="3412067"/>
            <a:ext cx="1955800" cy="1257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1" idx="0"/>
          </p:cNvCxnSpPr>
          <p:nvPr/>
        </p:nvCxnSpPr>
        <p:spPr>
          <a:xfrm flipH="1">
            <a:off x="6087534" y="3623735"/>
            <a:ext cx="25400" cy="1049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59600" y="3335867"/>
            <a:ext cx="2201333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36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15453" y="1800592"/>
            <a:ext cx="10750539" cy="4471612"/>
          </a:xfrm>
        </p:spPr>
        <p:txBody>
          <a:bodyPr>
            <a:normAutofit/>
          </a:bodyPr>
          <a:lstStyle/>
          <a:p>
            <a:r>
              <a:rPr lang="en-US" b="1" u="sng" dirty="0"/>
              <a:t> Statement coverage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Statement coverage can also be </a:t>
            </a:r>
          </a:p>
          <a:p>
            <a:pPr marL="0" indent="0">
              <a:buNone/>
            </a:pPr>
            <a:r>
              <a:rPr lang="en-US" dirty="0"/>
              <a:t>called block coverage or line </a:t>
            </a:r>
          </a:p>
          <a:p>
            <a:pPr marL="0" indent="0">
              <a:buNone/>
            </a:pPr>
            <a:r>
              <a:rPr lang="en-US" dirty="0"/>
              <a:t>coverage ,where a block is </a:t>
            </a:r>
          </a:p>
          <a:p>
            <a:pPr marL="0" indent="0">
              <a:buNone/>
            </a:pPr>
            <a:r>
              <a:rPr lang="en-US" dirty="0"/>
              <a:t>a sequences of statements that</a:t>
            </a:r>
          </a:p>
          <a:p>
            <a:pPr marL="0" indent="0">
              <a:buNone/>
            </a:pPr>
            <a:r>
              <a:rPr lang="en-US" dirty="0"/>
              <a:t> are executed if a single statement</a:t>
            </a:r>
          </a:p>
          <a:p>
            <a:pPr marL="0" indent="0">
              <a:buNone/>
            </a:pPr>
            <a:r>
              <a:rPr lang="en-US" dirty="0"/>
              <a:t> is executed 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48" y="2414016"/>
            <a:ext cx="4794112" cy="336499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522FDA5-7878-76C5-E0A9-B5BBF15E6E1C}"/>
              </a:ext>
            </a:extLst>
          </p:cNvPr>
          <p:cNvSpPr txBox="1">
            <a:spLocks/>
          </p:cNvSpPr>
          <p:nvPr/>
        </p:nvSpPr>
        <p:spPr>
          <a:xfrm>
            <a:off x="532808" y="523856"/>
            <a:ext cx="10515600" cy="95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coverage</a:t>
            </a:r>
          </a:p>
        </p:txBody>
      </p:sp>
    </p:spTree>
    <p:extLst>
      <p:ext uri="{BB962C8B-B14F-4D97-AF65-F5344CB8AC3E}">
        <p14:creationId xmlns:p14="http://schemas.microsoft.com/office/powerpoint/2010/main" val="31920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u="sng" dirty="0"/>
              <a:t>Expression coverage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Expression coverage measures the </a:t>
            </a:r>
          </a:p>
          <a:p>
            <a:pPr marL="0" indent="0">
              <a:buNone/>
            </a:pPr>
            <a:r>
              <a:rPr lang="en-US" dirty="0"/>
              <a:t>various way decisions through the code.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28" y="1316736"/>
            <a:ext cx="4239599" cy="354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u="sng" dirty="0"/>
              <a:t>FSM coverage</a:t>
            </a:r>
          </a:p>
          <a:p>
            <a:pPr lvl="0">
              <a:buFont typeface="Arial" pitchFamily="34" charset="0"/>
              <a:buChar char="•"/>
            </a:pPr>
            <a:r>
              <a:rPr lang="en-US" dirty="0"/>
              <a:t>FSM coverage has two types :</a:t>
            </a:r>
          </a:p>
          <a:p>
            <a:pPr lvl="1"/>
            <a:r>
              <a:rPr lang="en-US" dirty="0"/>
              <a:t>State coverage: </a:t>
            </a:r>
          </a:p>
          <a:p>
            <a:pPr marL="457200" lvl="1" indent="0">
              <a:buNone/>
            </a:pPr>
            <a:r>
              <a:rPr lang="en-US" sz="2000" dirty="0"/>
              <a:t>Which states have been visited.</a:t>
            </a:r>
          </a:p>
          <a:p>
            <a:pPr lvl="1"/>
            <a:r>
              <a:rPr lang="en-US" dirty="0"/>
              <a:t>Transition coverage: </a:t>
            </a:r>
          </a:p>
          <a:p>
            <a:pPr marL="457200" lvl="1" indent="0">
              <a:buNone/>
            </a:pPr>
            <a:r>
              <a:rPr lang="en-US" sz="2000" dirty="0"/>
              <a:t>did all possible transition happen.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572768" y="36469"/>
            <a:ext cx="2900362" cy="329886"/>
          </a:xfrm>
        </p:spPr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77" y="1200913"/>
            <a:ext cx="5010912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Goal of Functional Verification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design can be entirely bug free for all scenarios, so verification goal is not to prove that the design is bug-free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process of chip fabrication is very time consuming and costs millions due to designs’ complexity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 discovering any defects at early stage saves time and cost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our focus is about to make sure the design can accomplish its task successfully according to specifications.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1- Introduction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1/12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206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Dose 100 percent code coverage mean ??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The entire design implementation was executed.</a:t>
            </a:r>
          </a:p>
          <a:p>
            <a:pPr lvl="0"/>
            <a:r>
              <a:rPr lang="en-US" dirty="0"/>
              <a:t>It does not provide an indication about the correctness of the verification suite.</a:t>
            </a:r>
          </a:p>
          <a:p>
            <a:pPr lvl="0"/>
            <a:r>
              <a:rPr lang="en-US" dirty="0"/>
              <a:t>That doesn’t mean the design is complete.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what if the designer forget to implement a feature from the specs? would code coverage be affected?</a:t>
            </a:r>
          </a:p>
          <a:p>
            <a:pPr marL="0" indent="0">
              <a:buNone/>
            </a:pPr>
            <a:r>
              <a:rPr lang="en-US" dirty="0"/>
              <a:t>We need Functional coverage.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947394" y="53617"/>
            <a:ext cx="914400" cy="312738"/>
          </a:xfrm>
        </p:spPr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1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coverage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Written according to feature from the specs.</a:t>
            </a:r>
          </a:p>
          <a:p>
            <a:r>
              <a:rPr lang="en-US" dirty="0"/>
              <a:t>Functional coverage is another technology to help ensure that a bad design is not hiding behind  passing  </a:t>
            </a:r>
            <a:r>
              <a:rPr lang="en-US" dirty="0" err="1"/>
              <a:t>testbenches</a:t>
            </a:r>
            <a:r>
              <a:rPr lang="en-US" dirty="0"/>
              <a:t>. (design tested well.)</a:t>
            </a:r>
          </a:p>
          <a:p>
            <a:r>
              <a:rPr lang="en-US" dirty="0"/>
              <a:t>Functional coverage records relevant metrics (packet length, instruction </a:t>
            </a:r>
            <a:r>
              <a:rPr lang="en-US" dirty="0" err="1"/>
              <a:t>op_code</a:t>
            </a:r>
            <a:r>
              <a:rPr lang="en-US" dirty="0"/>
              <a:t>, buffer occupancy level , e.g.) to ensure that the verification process has exercised the design through all of the interesting values.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VS code coverage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coverage measures how much of the implementation has been exercised, Functional coverage measures how much of the original design specification has been exercised.</a:t>
            </a:r>
          </a:p>
          <a:p>
            <a:r>
              <a:rPr lang="en-US" dirty="0"/>
              <a:t>High functional coverage does not necessarily correlated with high code coverage.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5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VS code coverage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1810513"/>
            <a:ext cx="10566208" cy="45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coverage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u="sng" dirty="0" err="1"/>
              <a:t>Covergroup</a:t>
            </a:r>
            <a:endParaRPr lang="en-US" b="1" u="sng" dirty="0"/>
          </a:p>
          <a:p>
            <a:pPr lvl="0">
              <a:buFont typeface="Arial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covergroup</a:t>
            </a:r>
            <a:r>
              <a:rPr lang="en-US" dirty="0"/>
              <a:t> construct encapsulate the specification of a coverage model. Each </a:t>
            </a:r>
            <a:r>
              <a:rPr lang="en-US" dirty="0" err="1"/>
              <a:t>covergroup</a:t>
            </a:r>
            <a:r>
              <a:rPr lang="en-US" dirty="0"/>
              <a:t> specification can include the following components: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/>
              <a:t>A clocking event that synchronizes the sampling of the coverage points.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/>
              <a:t>A set of coverage points 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/>
              <a:t>Cross coverage between coverage points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coverage points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cross coverage is specified between the cover points or variables. Cross coverage is specified using the cross construct.</a:t>
            </a:r>
          </a:p>
          <a:p>
            <a:pPr lvl="0"/>
            <a:r>
              <a:rPr lang="en-US" dirty="0"/>
              <a:t>Expression cannot be  used directly in a cross, a coverage point must be explicitly defined first 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10-Coverage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10/12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2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BF19-EB30-89FE-6189-E37BF6C9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A0EF3-F295-D12C-FBB5-7CD51443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291EC-8374-8C1F-E1C7-BBE48C64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1A476-7446-902F-0B6C-CAA0B1F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BCB226-CC8A-AB86-613C-67928B0D5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1- 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2- HMC Architecture &amp; Specs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3- RTL design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4- Verification Plan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5- Testbench Architecture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6- RF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7- AXI Agent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C21E20-4681-6E41-E061-C740594AB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8- HMC Agent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9- Scoreboard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10-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r>
              <a:rPr lang="en-US" dirty="0"/>
              <a:t>11- Simulation &amp; 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12- Conclusion</a:t>
            </a:r>
          </a:p>
        </p:txBody>
      </p:sp>
    </p:spTree>
    <p:extLst>
      <p:ext uri="{BB962C8B-B14F-4D97-AF65-F5344CB8AC3E}">
        <p14:creationId xmlns:p14="http://schemas.microsoft.com/office/powerpoint/2010/main" val="42551285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676D-9DF0-8DB8-2EEE-2B186A47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08A14-F09C-0EF1-3244-EFBD942D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B3D3C-3095-7B1B-76E7-27FA4BA7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6F807-A796-9557-23DF-A68674A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29C61F-EAB4-5120-AD90-6DF9441A4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 the simulations on </a:t>
            </a:r>
            <a:r>
              <a:rPr lang="en-US" dirty="0" err="1"/>
              <a:t>Questasim</a:t>
            </a:r>
            <a:r>
              <a:rPr lang="en-US" dirty="0"/>
              <a:t> v2021.1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C32FA7-E9C1-9421-2AB5-6FE493CAD0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11- Simulation and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6B19C2-8685-F661-7F8D-1A30D7338A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11/12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EF5C1-916F-C5F0-6B7A-9476E3C6C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49" y="2312575"/>
            <a:ext cx="3204303" cy="40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21D6-1E5B-CBAE-DC82-8C2D360A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BAB5E-2D8E-0412-A02A-CDA15222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F3FE0-B2C5-29B7-AEFD-8EDD8E75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AFB4D-8EFC-4133-8A7D-9FF2B8DC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0A0D4-ABDE-669D-3F56-AA49675BB7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test</a:t>
            </a:r>
          </a:p>
          <a:p>
            <a:r>
              <a:rPr lang="en-US" dirty="0"/>
              <a:t>Tests with more constraints</a:t>
            </a:r>
          </a:p>
          <a:p>
            <a:r>
              <a:rPr lang="en-US" dirty="0"/>
              <a:t>Test to hit HMC_RTRY state</a:t>
            </a:r>
          </a:p>
          <a:p>
            <a:r>
              <a:rPr lang="en-US" dirty="0"/>
              <a:t>Reset tests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6426B6-BD67-9FDE-D315-B22B47220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11- Simulation and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C0DB21-59E9-C596-F764-F497285AEF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11/12</a:t>
            </a:r>
          </a:p>
        </p:txBody>
      </p:sp>
    </p:spTree>
    <p:extLst>
      <p:ext uri="{BB962C8B-B14F-4D97-AF65-F5344CB8AC3E}">
        <p14:creationId xmlns:p14="http://schemas.microsoft.com/office/powerpoint/2010/main" val="21593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B8F-883F-88E5-6F3A-6767EEC4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A5F7AF-809D-DBDC-2024-A8B064C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79D71-F6E9-F868-D409-D2FD6464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Functional Verification of OpenHMC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09742-23FE-5CFE-8734-0ECDA8E3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40A-9F43-455A-9461-6B8B597C5453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0B9EBA-B063-84A8-23C2-DD1693464F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First test to try</a:t>
            </a:r>
          </a:p>
          <a:p>
            <a:r>
              <a:rPr lang="en-US" dirty="0"/>
              <a:t>Usual sequence of operations then enter and exit sleep mode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868CC-9064-5A0F-BEC5-46B3DD3FF1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11- Simulation and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2CBE60-4D55-37E0-E116-081E218212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11/12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9B3E88-C053-BAC9-A8A3-2A0D8B2C05E8}"/>
              </a:ext>
            </a:extLst>
          </p:cNvPr>
          <p:cNvGrpSpPr/>
          <p:nvPr/>
        </p:nvGrpSpPr>
        <p:grpSpPr>
          <a:xfrm>
            <a:off x="2667120" y="3047673"/>
            <a:ext cx="7368131" cy="3224531"/>
            <a:chOff x="1590675" y="1457325"/>
            <a:chExt cx="9010650" cy="39433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14E71C-E0CE-6C7F-8771-3C6D5DF7C774}"/>
                </a:ext>
              </a:extLst>
            </p:cNvPr>
            <p:cNvGrpSpPr/>
            <p:nvPr/>
          </p:nvGrpSpPr>
          <p:grpSpPr>
            <a:xfrm>
              <a:off x="1590675" y="1457325"/>
              <a:ext cx="9010650" cy="3943350"/>
              <a:chOff x="1590675" y="1457325"/>
              <a:chExt cx="9010650" cy="394335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4694A3-203F-1B27-287F-AD6EBA04F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0675" y="1457325"/>
                <a:ext cx="9010650" cy="3943350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5007C9E-187A-5BF5-3E6B-BE97B58EDA11}"/>
                  </a:ext>
                </a:extLst>
              </p:cNvPr>
              <p:cNvSpPr/>
              <p:nvPr/>
            </p:nvSpPr>
            <p:spPr>
              <a:xfrm>
                <a:off x="2054032" y="2984932"/>
                <a:ext cx="868680" cy="86868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3CC994C-BC85-6C04-523D-4E64EC93CFFF}"/>
                  </a:ext>
                </a:extLst>
              </p:cNvPr>
              <p:cNvSpPr/>
              <p:nvPr/>
            </p:nvSpPr>
            <p:spPr>
              <a:xfrm>
                <a:off x="3852352" y="2916352"/>
                <a:ext cx="1005840" cy="100584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40F917A-7524-FCFB-5B9C-9E80D57B2023}"/>
                  </a:ext>
                </a:extLst>
              </p:cNvPr>
              <p:cNvSpPr/>
              <p:nvPr/>
            </p:nvSpPr>
            <p:spPr>
              <a:xfrm>
                <a:off x="5706484" y="2916352"/>
                <a:ext cx="1005840" cy="100584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CBD0DA8-01B3-5111-8DC8-FCC3A6135E3C}"/>
                  </a:ext>
                </a:extLst>
              </p:cNvPr>
              <p:cNvSpPr/>
              <p:nvPr/>
            </p:nvSpPr>
            <p:spPr>
              <a:xfrm>
                <a:off x="7562140" y="2916352"/>
                <a:ext cx="1005840" cy="100584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4517AEB-7677-F8DB-5162-D4B300C17FD7}"/>
                  </a:ext>
                </a:extLst>
              </p:cNvPr>
              <p:cNvSpPr/>
              <p:nvPr/>
            </p:nvSpPr>
            <p:spPr>
              <a:xfrm>
                <a:off x="9419896" y="2916352"/>
                <a:ext cx="1005840" cy="100584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45C6E16-3F59-8026-B123-45F31C2E7720}"/>
                  </a:ext>
                </a:extLst>
              </p:cNvPr>
              <p:cNvSpPr/>
              <p:nvPr/>
            </p:nvSpPr>
            <p:spPr>
              <a:xfrm>
                <a:off x="6257029" y="4226992"/>
                <a:ext cx="1005840" cy="100584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F0B5FF6-6594-82D1-94C3-BE23682B52E4}"/>
                  </a:ext>
                </a:extLst>
              </p:cNvPr>
              <p:cNvSpPr/>
              <p:nvPr/>
            </p:nvSpPr>
            <p:spPr>
              <a:xfrm>
                <a:off x="4396513" y="4226992"/>
                <a:ext cx="1005840" cy="100584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D766C6F-8E03-9111-0944-A0967A52F84D}"/>
                  </a:ext>
                </a:extLst>
              </p:cNvPr>
              <p:cNvCxnSpPr>
                <a:stCxn id="32" idx="6"/>
                <a:endCxn id="33" idx="2"/>
              </p:cNvCxnSpPr>
              <p:nvPr/>
            </p:nvCxnSpPr>
            <p:spPr>
              <a:xfrm>
                <a:off x="2922712" y="3419272"/>
                <a:ext cx="92964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2B4722B-DAFA-72F1-2903-F3B15621E73B}"/>
                  </a:ext>
                </a:extLst>
              </p:cNvPr>
              <p:cNvCxnSpPr>
                <a:cxnSpLocks/>
                <a:stCxn id="33" idx="6"/>
              </p:cNvCxnSpPr>
              <p:nvPr/>
            </p:nvCxnSpPr>
            <p:spPr>
              <a:xfrm>
                <a:off x="4858192" y="3419272"/>
                <a:ext cx="855912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48ED63B-A8B5-26C5-B093-414A8A9DDDCC}"/>
                  </a:ext>
                </a:extLst>
              </p:cNvPr>
              <p:cNvCxnSpPr>
                <a:cxnSpLocks/>
                <a:stCxn id="34" idx="6"/>
                <a:endCxn id="35" idx="2"/>
              </p:cNvCxnSpPr>
              <p:nvPr/>
            </p:nvCxnSpPr>
            <p:spPr>
              <a:xfrm>
                <a:off x="6712324" y="3419272"/>
                <a:ext cx="84981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C55F27F-6E57-3039-CCC6-0D55461ECBB9}"/>
                  </a:ext>
                </a:extLst>
              </p:cNvPr>
              <p:cNvCxnSpPr>
                <a:cxnSpLocks/>
                <a:stCxn id="35" idx="6"/>
                <a:endCxn id="36" idx="2"/>
              </p:cNvCxnSpPr>
              <p:nvPr/>
            </p:nvCxnSpPr>
            <p:spPr>
              <a:xfrm>
                <a:off x="8567980" y="3419272"/>
                <a:ext cx="85191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EEABC22-0145-E73C-2477-EBB7368FA77F}"/>
                  </a:ext>
                </a:extLst>
              </p:cNvPr>
              <p:cNvCxnSpPr>
                <a:cxnSpLocks/>
                <a:stCxn id="35" idx="3"/>
                <a:endCxn id="37" idx="7"/>
              </p:cNvCxnSpPr>
              <p:nvPr/>
            </p:nvCxnSpPr>
            <p:spPr>
              <a:xfrm flipH="1">
                <a:off x="7115567" y="3774890"/>
                <a:ext cx="593875" cy="59940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749C863-64B1-C8F0-8D08-C8EB55F89220}"/>
                  </a:ext>
                </a:extLst>
              </p:cNvPr>
              <p:cNvCxnSpPr>
                <a:cxnSpLocks/>
                <a:stCxn id="37" idx="2"/>
                <a:endCxn id="38" idx="6"/>
              </p:cNvCxnSpPr>
              <p:nvPr/>
            </p:nvCxnSpPr>
            <p:spPr>
              <a:xfrm flipH="1">
                <a:off x="5402353" y="4729912"/>
                <a:ext cx="8546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8285EC6-CDDC-3EAF-096F-B3B5BB9627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54120" y="3612052"/>
                <a:ext cx="1595960" cy="88374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CF3EA63-DFFC-45A7-6B89-5B9CA2A40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6270" y="3886200"/>
                <a:ext cx="163830" cy="3810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1A5164-30BA-132B-7CEA-8B8D26BD8DDD}"/>
                </a:ext>
              </a:extLst>
            </p:cNvPr>
            <p:cNvSpPr/>
            <p:nvPr/>
          </p:nvSpPr>
          <p:spPr>
            <a:xfrm>
              <a:off x="8112685" y="4226992"/>
              <a:ext cx="1005840" cy="10058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4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4798</TotalTime>
  <Words>4366</Words>
  <Application>Microsoft Office PowerPoint</Application>
  <PresentationFormat>Widescreen</PresentationFormat>
  <Paragraphs>1220</Paragraphs>
  <Slides>111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Arial</vt:lpstr>
      <vt:lpstr>Calibri</vt:lpstr>
      <vt:lpstr>Calibri Light</vt:lpstr>
      <vt:lpstr>Georgia</vt:lpstr>
      <vt:lpstr>Times New Roman</vt:lpstr>
      <vt:lpstr>Wingdings</vt:lpstr>
      <vt:lpstr>Office Theme</vt:lpstr>
      <vt:lpstr>Functional Verification of OpenHMC</vt:lpstr>
      <vt:lpstr>Content</vt:lpstr>
      <vt:lpstr>Content</vt:lpstr>
      <vt:lpstr>Functional Verification </vt:lpstr>
      <vt:lpstr>ASIC Digital Design Flow</vt:lpstr>
      <vt:lpstr>As design complexity increases, better tools are needed which lead to moving to SystemVerilog  which is basically Verilog with some added features.</vt:lpstr>
      <vt:lpstr>Advantages of building verification environment</vt:lpstr>
      <vt:lpstr>Advantages of Discovering bugs at  early stage </vt:lpstr>
      <vt:lpstr>The Goal of Functional Verification</vt:lpstr>
      <vt:lpstr>The Features of UVM</vt:lpstr>
      <vt:lpstr>Some of the built-in UVM classes is shown </vt:lpstr>
      <vt:lpstr>Goals of the project</vt:lpstr>
      <vt:lpstr>Project Objectives are: </vt:lpstr>
      <vt:lpstr>What’s OpenHMC?</vt:lpstr>
      <vt:lpstr>Content</vt:lpstr>
      <vt:lpstr>Interfaces, pins and configuration parameters</vt:lpstr>
      <vt:lpstr>Configuration parameters</vt:lpstr>
      <vt:lpstr>Interfaces and Pins</vt:lpstr>
      <vt:lpstr>AXI Interface </vt:lpstr>
      <vt:lpstr>Other Interfaces</vt:lpstr>
      <vt:lpstr>Register File Interface</vt:lpstr>
      <vt:lpstr>TS1 (Training Sequence)</vt:lpstr>
      <vt:lpstr>Transaction and Link Layers</vt:lpstr>
      <vt:lpstr>Link Retry</vt:lpstr>
      <vt:lpstr>Transaction layer: Packet Flow Control</vt:lpstr>
      <vt:lpstr>Transaction layer: Request Packets</vt:lpstr>
      <vt:lpstr>Transaction layer: Response Packets</vt:lpstr>
      <vt:lpstr>Transaction layer: Request Commands</vt:lpstr>
      <vt:lpstr>Transaction layer: Response Commands</vt:lpstr>
      <vt:lpstr>Link layer: Flow Commands</vt:lpstr>
      <vt:lpstr>Transaction Layer Initialization </vt:lpstr>
      <vt:lpstr>Content</vt:lpstr>
      <vt:lpstr>Module Description</vt:lpstr>
      <vt:lpstr>Module Description: TX Link</vt:lpstr>
      <vt:lpstr>Module Description: RX Link</vt:lpstr>
      <vt:lpstr>Content</vt:lpstr>
      <vt:lpstr>Verification Plan sheets</vt:lpstr>
      <vt:lpstr>Design Requirements</vt:lpstr>
      <vt:lpstr>System Sheet</vt:lpstr>
      <vt:lpstr>Interfaces Sheet</vt:lpstr>
      <vt:lpstr>Generation Sheet</vt:lpstr>
      <vt:lpstr>Checking Sheet</vt:lpstr>
      <vt:lpstr>Coverage Sheet</vt:lpstr>
      <vt:lpstr>Test List Sheet</vt:lpstr>
      <vt:lpstr>RF Map Sheet</vt:lpstr>
      <vt:lpstr>Content</vt:lpstr>
      <vt:lpstr>Testbench Architecture</vt:lpstr>
      <vt:lpstr>Main Code Files</vt:lpstr>
      <vt:lpstr>Main Code Files</vt:lpstr>
      <vt:lpstr>Main Code Files</vt:lpstr>
      <vt:lpstr>Main Code Files</vt:lpstr>
      <vt:lpstr>Main Code Files</vt:lpstr>
      <vt:lpstr>Content</vt:lpstr>
      <vt:lpstr>Method of Implementation</vt:lpstr>
      <vt:lpstr>Registers</vt:lpstr>
      <vt:lpstr>Register Block</vt:lpstr>
      <vt:lpstr>Adapter</vt:lpstr>
      <vt:lpstr>Interface Assertions</vt:lpstr>
      <vt:lpstr>Bad Documentation</vt:lpstr>
      <vt:lpstr>Sequences</vt:lpstr>
      <vt:lpstr>Initialization Sequence</vt:lpstr>
      <vt:lpstr>Sleep Sequence</vt:lpstr>
      <vt:lpstr>Content</vt:lpstr>
      <vt:lpstr>AXI agent architecture</vt:lpstr>
      <vt:lpstr>AXI Interface</vt:lpstr>
      <vt:lpstr>hmc_pkt_item_request</vt:lpstr>
      <vt:lpstr>valid_data</vt:lpstr>
      <vt:lpstr>Driver</vt:lpstr>
      <vt:lpstr>Sequence</vt:lpstr>
      <vt:lpstr>Monitor</vt:lpstr>
      <vt:lpstr>Content</vt:lpstr>
      <vt:lpstr>HMC Agent</vt:lpstr>
      <vt:lpstr>Initialization Stage: Driver</vt:lpstr>
      <vt:lpstr>Initialization Stage: Monitor</vt:lpstr>
      <vt:lpstr>Initialization Stage: Sequences</vt:lpstr>
      <vt:lpstr>Request/Response Stage: Driver</vt:lpstr>
      <vt:lpstr>Content</vt:lpstr>
      <vt:lpstr>Scoreboard</vt:lpstr>
      <vt:lpstr>Scoreboard</vt:lpstr>
      <vt:lpstr>Scoreboard goals</vt:lpstr>
      <vt:lpstr>Scoreboard functions</vt:lpstr>
      <vt:lpstr>report phase</vt:lpstr>
      <vt:lpstr>Content</vt:lpstr>
      <vt:lpstr>Coverage</vt:lpstr>
      <vt:lpstr>code coverage</vt:lpstr>
      <vt:lpstr>code coverage</vt:lpstr>
      <vt:lpstr>PowerPoint Presentation</vt:lpstr>
      <vt:lpstr>code coverage</vt:lpstr>
      <vt:lpstr>code coverage</vt:lpstr>
      <vt:lpstr>what Dose 100 percent code coverage mean ??</vt:lpstr>
      <vt:lpstr>Functional coverage</vt:lpstr>
      <vt:lpstr>Functional VS code coverage</vt:lpstr>
      <vt:lpstr>Functional VS code coverage</vt:lpstr>
      <vt:lpstr>Functional coverage</vt:lpstr>
      <vt:lpstr>cross coverage points</vt:lpstr>
      <vt:lpstr>Content</vt:lpstr>
      <vt:lpstr>Tools</vt:lpstr>
      <vt:lpstr>Tests</vt:lpstr>
      <vt:lpstr>Simple Test</vt:lpstr>
      <vt:lpstr>Simple Test Results</vt:lpstr>
      <vt:lpstr>Simple Test Results</vt:lpstr>
      <vt:lpstr>Results</vt:lpstr>
      <vt:lpstr>Results</vt:lpstr>
      <vt:lpstr>Results</vt:lpstr>
      <vt:lpstr>Content</vt:lpstr>
      <vt:lpstr>Conclusion</vt:lpstr>
      <vt:lpstr>PowerPoint Presentation</vt:lpstr>
      <vt:lpstr>2.Faced Problems</vt:lpstr>
      <vt:lpstr>2.Faced Problems</vt:lpstr>
      <vt:lpstr>3.Advices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علي ماهر</dc:creator>
  <cp:lastModifiedBy>alaa rabie</cp:lastModifiedBy>
  <cp:revision>60</cp:revision>
  <dcterms:created xsi:type="dcterms:W3CDTF">2023-06-13T23:45:27Z</dcterms:created>
  <dcterms:modified xsi:type="dcterms:W3CDTF">2023-07-16T17:54:37Z</dcterms:modified>
</cp:coreProperties>
</file>